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6" r:id="rId3"/>
    <p:sldId id="270" r:id="rId4"/>
    <p:sldId id="257" r:id="rId5"/>
    <p:sldId id="259" r:id="rId6"/>
    <p:sldId id="269" r:id="rId7"/>
    <p:sldId id="258" r:id="rId8"/>
    <p:sldId id="260" r:id="rId9"/>
    <p:sldId id="265" r:id="rId10"/>
    <p:sldId id="271" r:id="rId11"/>
    <p:sldId id="272" r:id="rId12"/>
    <p:sldId id="261"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4660"/>
  </p:normalViewPr>
  <p:slideViewPr>
    <p:cSldViewPr snapToGrid="0">
      <p:cViewPr varScale="1">
        <p:scale>
          <a:sx n="93" d="100"/>
          <a:sy n="93" d="100"/>
        </p:scale>
        <p:origin x="18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E47923D-3941-4555-85EE-6B1800D28C2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03B2B3-101E-4180-ACB4-BCBD7A432AF7}">
      <dgm:prSet/>
      <dgm:spPr/>
      <dgm:t>
        <a:bodyPr/>
        <a:lstStyle/>
        <a:p>
          <a:r>
            <a:rPr lang="en-US"/>
            <a:t>Interns will be selected based on a one-page essay response to the following questions:</a:t>
          </a:r>
        </a:p>
      </dgm:t>
    </dgm:pt>
    <dgm:pt modelId="{5F884D82-5138-442C-9014-22370BBE343C}" type="parTrans" cxnId="{06934F7F-0CE6-43DD-A387-9A6B99D18A08}">
      <dgm:prSet/>
      <dgm:spPr/>
      <dgm:t>
        <a:bodyPr/>
        <a:lstStyle/>
        <a:p>
          <a:endParaRPr lang="en-US"/>
        </a:p>
      </dgm:t>
    </dgm:pt>
    <dgm:pt modelId="{29418912-5653-4E0F-B212-25B14B9309C5}" type="sibTrans" cxnId="{06934F7F-0CE6-43DD-A387-9A6B99D18A08}">
      <dgm:prSet/>
      <dgm:spPr/>
      <dgm:t>
        <a:bodyPr/>
        <a:lstStyle/>
        <a:p>
          <a:endParaRPr lang="en-US"/>
        </a:p>
      </dgm:t>
    </dgm:pt>
    <dgm:pt modelId="{7868BF21-F8B9-4B7B-81E9-8438282EEB4C}">
      <dgm:prSet/>
      <dgm:spPr/>
      <dgm:t>
        <a:bodyPr/>
        <a:lstStyle/>
        <a:p>
          <a:r>
            <a:rPr lang="en-US" dirty="0"/>
            <a:t>What skills/experiences do you hope to gain in this internship?</a:t>
          </a:r>
        </a:p>
      </dgm:t>
    </dgm:pt>
    <dgm:pt modelId="{D00AD32D-1022-47D6-A7F9-DD9C297B1E99}" type="parTrans" cxnId="{D13DF3DF-E94C-4C81-A63C-479052076D5A}">
      <dgm:prSet/>
      <dgm:spPr/>
      <dgm:t>
        <a:bodyPr/>
        <a:lstStyle/>
        <a:p>
          <a:endParaRPr lang="en-US"/>
        </a:p>
      </dgm:t>
    </dgm:pt>
    <dgm:pt modelId="{6CB307F7-F354-4253-BAF4-D115BB7F3564}" type="sibTrans" cxnId="{D13DF3DF-E94C-4C81-A63C-479052076D5A}">
      <dgm:prSet/>
      <dgm:spPr/>
      <dgm:t>
        <a:bodyPr/>
        <a:lstStyle/>
        <a:p>
          <a:endParaRPr lang="en-US"/>
        </a:p>
      </dgm:t>
    </dgm:pt>
    <dgm:pt modelId="{0DA2480F-3B7C-462C-B56D-A01046455919}">
      <dgm:prSet/>
      <dgm:spPr/>
      <dgm:t>
        <a:bodyPr/>
        <a:lstStyle/>
        <a:p>
          <a:r>
            <a:rPr lang="en-US" dirty="0"/>
            <a:t>What skills that you’ve developed through course work or work experience, do you hope to bring to this internship?</a:t>
          </a:r>
        </a:p>
      </dgm:t>
    </dgm:pt>
    <dgm:pt modelId="{C37D15D9-68EE-4669-A278-CACAF6EC048D}" type="parTrans" cxnId="{91B3C700-B9C1-4E9C-A039-CE0E9EFDCDE0}">
      <dgm:prSet/>
      <dgm:spPr/>
      <dgm:t>
        <a:bodyPr/>
        <a:lstStyle/>
        <a:p>
          <a:endParaRPr lang="en-US"/>
        </a:p>
      </dgm:t>
    </dgm:pt>
    <dgm:pt modelId="{FD71CFBD-AD42-4B5E-B6A1-93C956F40A7C}" type="sibTrans" cxnId="{91B3C700-B9C1-4E9C-A039-CE0E9EFDCDE0}">
      <dgm:prSet/>
      <dgm:spPr/>
      <dgm:t>
        <a:bodyPr/>
        <a:lstStyle/>
        <a:p>
          <a:endParaRPr lang="en-US"/>
        </a:p>
      </dgm:t>
    </dgm:pt>
    <dgm:pt modelId="{822473E0-E441-4351-88FC-93C45FE85704}">
      <dgm:prSet/>
      <dgm:spPr/>
      <dgm:t>
        <a:bodyPr/>
        <a:lstStyle/>
        <a:p>
          <a:r>
            <a:rPr lang="en-US"/>
            <a:t>What's the best team you’ve ever been a part of and why? (Describe what makes a good team)</a:t>
          </a:r>
        </a:p>
      </dgm:t>
    </dgm:pt>
    <dgm:pt modelId="{ED2C0954-69E8-4305-8CB1-1BFBF47EF9F9}" type="parTrans" cxnId="{2B249733-E7E0-45E0-9676-28F7BD6BA6BD}">
      <dgm:prSet/>
      <dgm:spPr/>
      <dgm:t>
        <a:bodyPr/>
        <a:lstStyle/>
        <a:p>
          <a:endParaRPr lang="en-US"/>
        </a:p>
      </dgm:t>
    </dgm:pt>
    <dgm:pt modelId="{5E48B959-95DF-4EFF-A602-691DA569AC7E}" type="sibTrans" cxnId="{2B249733-E7E0-45E0-9676-28F7BD6BA6BD}">
      <dgm:prSet/>
      <dgm:spPr/>
      <dgm:t>
        <a:bodyPr/>
        <a:lstStyle/>
        <a:p>
          <a:endParaRPr lang="en-US"/>
        </a:p>
      </dgm:t>
    </dgm:pt>
    <dgm:pt modelId="{8775B24E-3760-489C-9EB8-CC1F36C00930}">
      <dgm:prSet/>
      <dgm:spPr/>
      <dgm:t>
        <a:bodyPr/>
        <a:lstStyle/>
        <a:p>
          <a:r>
            <a:rPr lang="en-US"/>
            <a:t>Application form posted on Canvas!</a:t>
          </a:r>
        </a:p>
      </dgm:t>
    </dgm:pt>
    <dgm:pt modelId="{566B3C91-0633-4E97-87AE-FD19EE924DB6}" type="parTrans" cxnId="{66285773-610C-433B-A484-CD09AD5BA940}">
      <dgm:prSet/>
      <dgm:spPr/>
      <dgm:t>
        <a:bodyPr/>
        <a:lstStyle/>
        <a:p>
          <a:endParaRPr lang="en-US"/>
        </a:p>
      </dgm:t>
    </dgm:pt>
    <dgm:pt modelId="{CEFE980D-96C0-4B73-9AF9-5B405E0EE573}" type="sibTrans" cxnId="{66285773-610C-433B-A484-CD09AD5BA940}">
      <dgm:prSet/>
      <dgm:spPr/>
      <dgm:t>
        <a:bodyPr/>
        <a:lstStyle/>
        <a:p>
          <a:endParaRPr lang="en-US"/>
        </a:p>
      </dgm:t>
    </dgm:pt>
    <dgm:pt modelId="{AF58F2F9-CD7C-424C-9CD7-C97145D261DF}" type="pres">
      <dgm:prSet presAssocID="{9E47923D-3941-4555-85EE-6B1800D28C2D}" presName="root" presStyleCnt="0">
        <dgm:presLayoutVars>
          <dgm:dir/>
          <dgm:resizeHandles val="exact"/>
        </dgm:presLayoutVars>
      </dgm:prSet>
      <dgm:spPr/>
    </dgm:pt>
    <dgm:pt modelId="{AAFF85E2-BC85-43DA-95EB-EB77AC79C371}" type="pres">
      <dgm:prSet presAssocID="{5803B2B3-101E-4180-ACB4-BCBD7A432AF7}" presName="compNode" presStyleCnt="0"/>
      <dgm:spPr/>
    </dgm:pt>
    <dgm:pt modelId="{7B937480-223C-49D8-B94D-B70D5BE3FAEC}" type="pres">
      <dgm:prSet presAssocID="{5803B2B3-101E-4180-ACB4-BCBD7A432AF7}" presName="bgRect" presStyleLbl="bgShp" presStyleIdx="0" presStyleCnt="5"/>
      <dgm:spPr/>
    </dgm:pt>
    <dgm:pt modelId="{D6275563-7185-4388-9F7B-32D786B9923A}" type="pres">
      <dgm:prSet presAssocID="{5803B2B3-101E-4180-ACB4-BCBD7A432A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B02E7900-940F-4BDA-B685-9BD169DB487B}" type="pres">
      <dgm:prSet presAssocID="{5803B2B3-101E-4180-ACB4-BCBD7A432AF7}" presName="spaceRect" presStyleCnt="0"/>
      <dgm:spPr/>
    </dgm:pt>
    <dgm:pt modelId="{CF7078CE-8890-489D-81DB-7118B365B86B}" type="pres">
      <dgm:prSet presAssocID="{5803B2B3-101E-4180-ACB4-BCBD7A432AF7}" presName="parTx" presStyleLbl="revTx" presStyleIdx="0" presStyleCnt="5">
        <dgm:presLayoutVars>
          <dgm:chMax val="0"/>
          <dgm:chPref val="0"/>
        </dgm:presLayoutVars>
      </dgm:prSet>
      <dgm:spPr/>
    </dgm:pt>
    <dgm:pt modelId="{ADE53075-BA4B-4807-94CF-600E95C2953B}" type="pres">
      <dgm:prSet presAssocID="{29418912-5653-4E0F-B212-25B14B9309C5}" presName="sibTrans" presStyleCnt="0"/>
      <dgm:spPr/>
    </dgm:pt>
    <dgm:pt modelId="{B975A2AA-CFA0-46C7-AD9B-FB3A2DF7ACE4}" type="pres">
      <dgm:prSet presAssocID="{7868BF21-F8B9-4B7B-81E9-8438282EEB4C}" presName="compNode" presStyleCnt="0"/>
      <dgm:spPr/>
    </dgm:pt>
    <dgm:pt modelId="{17E729FA-62FE-4D85-B777-FC5A2E009FC5}" type="pres">
      <dgm:prSet presAssocID="{7868BF21-F8B9-4B7B-81E9-8438282EEB4C}" presName="bgRect" presStyleLbl="bgShp" presStyleIdx="1" presStyleCnt="5"/>
      <dgm:spPr/>
    </dgm:pt>
    <dgm:pt modelId="{717DF3FE-26CB-4614-9E19-C1E8414307F6}" type="pres">
      <dgm:prSet presAssocID="{7868BF21-F8B9-4B7B-81E9-8438282EEB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efcase"/>
        </a:ext>
      </dgm:extLst>
    </dgm:pt>
    <dgm:pt modelId="{B4DBCA62-8BF9-4675-9B40-55374049D106}" type="pres">
      <dgm:prSet presAssocID="{7868BF21-F8B9-4B7B-81E9-8438282EEB4C}" presName="spaceRect" presStyleCnt="0"/>
      <dgm:spPr/>
    </dgm:pt>
    <dgm:pt modelId="{636BEBA4-2CEE-4FAA-B205-996B21F69858}" type="pres">
      <dgm:prSet presAssocID="{7868BF21-F8B9-4B7B-81E9-8438282EEB4C}" presName="parTx" presStyleLbl="revTx" presStyleIdx="1" presStyleCnt="5">
        <dgm:presLayoutVars>
          <dgm:chMax val="0"/>
          <dgm:chPref val="0"/>
        </dgm:presLayoutVars>
      </dgm:prSet>
      <dgm:spPr/>
    </dgm:pt>
    <dgm:pt modelId="{D8F5EB88-6117-4F61-98C1-0AEC36B851EB}" type="pres">
      <dgm:prSet presAssocID="{6CB307F7-F354-4253-BAF4-D115BB7F3564}" presName="sibTrans" presStyleCnt="0"/>
      <dgm:spPr/>
    </dgm:pt>
    <dgm:pt modelId="{F85FA1CA-8960-41FA-B315-D231347CBADF}" type="pres">
      <dgm:prSet presAssocID="{0DA2480F-3B7C-462C-B56D-A01046455919}" presName="compNode" presStyleCnt="0"/>
      <dgm:spPr/>
    </dgm:pt>
    <dgm:pt modelId="{55DE4DF1-5E26-4A26-B00C-05585343179B}" type="pres">
      <dgm:prSet presAssocID="{0DA2480F-3B7C-462C-B56D-A01046455919}" presName="bgRect" presStyleLbl="bgShp" presStyleIdx="2" presStyleCnt="5"/>
      <dgm:spPr/>
    </dgm:pt>
    <dgm:pt modelId="{701B5584-C7BF-46D6-8FB2-FA119ACB0B67}" type="pres">
      <dgm:prSet presAssocID="{0DA2480F-3B7C-462C-B56D-A0104645591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B2236227-4DF7-472C-A1E5-4DC56B0C2FE0}" type="pres">
      <dgm:prSet presAssocID="{0DA2480F-3B7C-462C-B56D-A01046455919}" presName="spaceRect" presStyleCnt="0"/>
      <dgm:spPr/>
    </dgm:pt>
    <dgm:pt modelId="{B627B2D9-A324-4B61-9800-8F6DC9490F04}" type="pres">
      <dgm:prSet presAssocID="{0DA2480F-3B7C-462C-B56D-A01046455919}" presName="parTx" presStyleLbl="revTx" presStyleIdx="2" presStyleCnt="5">
        <dgm:presLayoutVars>
          <dgm:chMax val="0"/>
          <dgm:chPref val="0"/>
        </dgm:presLayoutVars>
      </dgm:prSet>
      <dgm:spPr/>
    </dgm:pt>
    <dgm:pt modelId="{04C8D9FE-41E5-429A-8C46-57C5ECE0BA2C}" type="pres">
      <dgm:prSet presAssocID="{FD71CFBD-AD42-4B5E-B6A1-93C956F40A7C}" presName="sibTrans" presStyleCnt="0"/>
      <dgm:spPr/>
    </dgm:pt>
    <dgm:pt modelId="{A4082D91-E36C-4E84-A3A0-5D610A833B89}" type="pres">
      <dgm:prSet presAssocID="{822473E0-E441-4351-88FC-93C45FE85704}" presName="compNode" presStyleCnt="0"/>
      <dgm:spPr/>
    </dgm:pt>
    <dgm:pt modelId="{4D4F5E3C-9FF7-4D82-ACC1-071E93FBA51D}" type="pres">
      <dgm:prSet presAssocID="{822473E0-E441-4351-88FC-93C45FE85704}" presName="bgRect" presStyleLbl="bgShp" presStyleIdx="3" presStyleCnt="5"/>
      <dgm:spPr/>
    </dgm:pt>
    <dgm:pt modelId="{9092D862-65C8-4F54-B13D-6C5E519D8B28}" type="pres">
      <dgm:prSet presAssocID="{822473E0-E441-4351-88FC-93C45FE8570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of People"/>
        </a:ext>
      </dgm:extLst>
    </dgm:pt>
    <dgm:pt modelId="{C9B36325-1FAD-4605-92F6-74DF88CD9A1E}" type="pres">
      <dgm:prSet presAssocID="{822473E0-E441-4351-88FC-93C45FE85704}" presName="spaceRect" presStyleCnt="0"/>
      <dgm:spPr/>
    </dgm:pt>
    <dgm:pt modelId="{31A90A2B-34B5-43A6-B94D-F49A3B4D1920}" type="pres">
      <dgm:prSet presAssocID="{822473E0-E441-4351-88FC-93C45FE85704}" presName="parTx" presStyleLbl="revTx" presStyleIdx="3" presStyleCnt="5">
        <dgm:presLayoutVars>
          <dgm:chMax val="0"/>
          <dgm:chPref val="0"/>
        </dgm:presLayoutVars>
      </dgm:prSet>
      <dgm:spPr/>
    </dgm:pt>
    <dgm:pt modelId="{2F4DBCF0-CFCE-49CD-A09C-5B1A316B24EF}" type="pres">
      <dgm:prSet presAssocID="{5E48B959-95DF-4EFF-A602-691DA569AC7E}" presName="sibTrans" presStyleCnt="0"/>
      <dgm:spPr/>
    </dgm:pt>
    <dgm:pt modelId="{FE1485CB-BD9C-4B4E-8DCD-9550E6D64DAC}" type="pres">
      <dgm:prSet presAssocID="{8775B24E-3760-489C-9EB8-CC1F36C00930}" presName="compNode" presStyleCnt="0"/>
      <dgm:spPr/>
    </dgm:pt>
    <dgm:pt modelId="{4631812F-C66A-4CE4-8F89-15C49CEFE8D1}" type="pres">
      <dgm:prSet presAssocID="{8775B24E-3760-489C-9EB8-CC1F36C00930}" presName="bgRect" presStyleLbl="bgShp" presStyleIdx="4" presStyleCnt="5"/>
      <dgm:spPr/>
    </dgm:pt>
    <dgm:pt modelId="{B3EA7BEE-FED9-4E58-9053-6E21265FFCA4}" type="pres">
      <dgm:prSet presAssocID="{8775B24E-3760-489C-9EB8-CC1F36C0093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asel"/>
        </a:ext>
      </dgm:extLst>
    </dgm:pt>
    <dgm:pt modelId="{CE2B8162-3CB4-4593-A402-63090A6294B3}" type="pres">
      <dgm:prSet presAssocID="{8775B24E-3760-489C-9EB8-CC1F36C00930}" presName="spaceRect" presStyleCnt="0"/>
      <dgm:spPr/>
    </dgm:pt>
    <dgm:pt modelId="{E1F65318-2E5E-4C8D-A281-A5EADA6B0385}" type="pres">
      <dgm:prSet presAssocID="{8775B24E-3760-489C-9EB8-CC1F36C00930}" presName="parTx" presStyleLbl="revTx" presStyleIdx="4" presStyleCnt="5">
        <dgm:presLayoutVars>
          <dgm:chMax val="0"/>
          <dgm:chPref val="0"/>
        </dgm:presLayoutVars>
      </dgm:prSet>
      <dgm:spPr/>
    </dgm:pt>
  </dgm:ptLst>
  <dgm:cxnLst>
    <dgm:cxn modelId="{91B3C700-B9C1-4E9C-A039-CE0E9EFDCDE0}" srcId="{9E47923D-3941-4555-85EE-6B1800D28C2D}" destId="{0DA2480F-3B7C-462C-B56D-A01046455919}" srcOrd="2" destOrd="0" parTransId="{C37D15D9-68EE-4669-A278-CACAF6EC048D}" sibTransId="{FD71CFBD-AD42-4B5E-B6A1-93C956F40A7C}"/>
    <dgm:cxn modelId="{2B249733-E7E0-45E0-9676-28F7BD6BA6BD}" srcId="{9E47923D-3941-4555-85EE-6B1800D28C2D}" destId="{822473E0-E441-4351-88FC-93C45FE85704}" srcOrd="3" destOrd="0" parTransId="{ED2C0954-69E8-4305-8CB1-1BFBF47EF9F9}" sibTransId="{5E48B959-95DF-4EFF-A602-691DA569AC7E}"/>
    <dgm:cxn modelId="{C14D9D5E-3108-431A-AFE9-69F68A64B78F}" type="presOf" srcId="{8775B24E-3760-489C-9EB8-CC1F36C00930}" destId="{E1F65318-2E5E-4C8D-A281-A5EADA6B0385}" srcOrd="0" destOrd="0" presId="urn:microsoft.com/office/officeart/2018/2/layout/IconVerticalSolidList"/>
    <dgm:cxn modelId="{66285773-610C-433B-A484-CD09AD5BA940}" srcId="{9E47923D-3941-4555-85EE-6B1800D28C2D}" destId="{8775B24E-3760-489C-9EB8-CC1F36C00930}" srcOrd="4" destOrd="0" parTransId="{566B3C91-0633-4E97-87AE-FD19EE924DB6}" sibTransId="{CEFE980D-96C0-4B73-9AF9-5B405E0EE573}"/>
    <dgm:cxn modelId="{06934F7F-0CE6-43DD-A387-9A6B99D18A08}" srcId="{9E47923D-3941-4555-85EE-6B1800D28C2D}" destId="{5803B2B3-101E-4180-ACB4-BCBD7A432AF7}" srcOrd="0" destOrd="0" parTransId="{5F884D82-5138-442C-9014-22370BBE343C}" sibTransId="{29418912-5653-4E0F-B212-25B14B9309C5}"/>
    <dgm:cxn modelId="{11488888-BAEE-4BE7-B0D7-9A3585961273}" type="presOf" srcId="{822473E0-E441-4351-88FC-93C45FE85704}" destId="{31A90A2B-34B5-43A6-B94D-F49A3B4D1920}" srcOrd="0" destOrd="0" presId="urn:microsoft.com/office/officeart/2018/2/layout/IconVerticalSolidList"/>
    <dgm:cxn modelId="{B042C490-0BE9-4327-9503-7D1C29D58EDF}" type="presOf" srcId="{5803B2B3-101E-4180-ACB4-BCBD7A432AF7}" destId="{CF7078CE-8890-489D-81DB-7118B365B86B}" srcOrd="0" destOrd="0" presId="urn:microsoft.com/office/officeart/2018/2/layout/IconVerticalSolidList"/>
    <dgm:cxn modelId="{F26FA694-DC8F-4577-B9B9-8A781CCFEC73}" type="presOf" srcId="{7868BF21-F8B9-4B7B-81E9-8438282EEB4C}" destId="{636BEBA4-2CEE-4FAA-B205-996B21F69858}" srcOrd="0" destOrd="0" presId="urn:microsoft.com/office/officeart/2018/2/layout/IconVerticalSolidList"/>
    <dgm:cxn modelId="{01A99098-22B7-41F9-A2E1-23BB73872703}" type="presOf" srcId="{9E47923D-3941-4555-85EE-6B1800D28C2D}" destId="{AF58F2F9-CD7C-424C-9CD7-C97145D261DF}" srcOrd="0" destOrd="0" presId="urn:microsoft.com/office/officeart/2018/2/layout/IconVerticalSolidList"/>
    <dgm:cxn modelId="{D13DF3DF-E94C-4C81-A63C-479052076D5A}" srcId="{9E47923D-3941-4555-85EE-6B1800D28C2D}" destId="{7868BF21-F8B9-4B7B-81E9-8438282EEB4C}" srcOrd="1" destOrd="0" parTransId="{D00AD32D-1022-47D6-A7F9-DD9C297B1E99}" sibTransId="{6CB307F7-F354-4253-BAF4-D115BB7F3564}"/>
    <dgm:cxn modelId="{D8DEF1FE-7137-45E5-A7C0-453987B7DABA}" type="presOf" srcId="{0DA2480F-3B7C-462C-B56D-A01046455919}" destId="{B627B2D9-A324-4B61-9800-8F6DC9490F04}" srcOrd="0" destOrd="0" presId="urn:microsoft.com/office/officeart/2018/2/layout/IconVerticalSolidList"/>
    <dgm:cxn modelId="{4CC94D03-D714-47E5-B730-5B4888DDCFFC}" type="presParOf" srcId="{AF58F2F9-CD7C-424C-9CD7-C97145D261DF}" destId="{AAFF85E2-BC85-43DA-95EB-EB77AC79C371}" srcOrd="0" destOrd="0" presId="urn:microsoft.com/office/officeart/2018/2/layout/IconVerticalSolidList"/>
    <dgm:cxn modelId="{DF09AD6A-7CBD-445A-A95A-006A57ED9DDE}" type="presParOf" srcId="{AAFF85E2-BC85-43DA-95EB-EB77AC79C371}" destId="{7B937480-223C-49D8-B94D-B70D5BE3FAEC}" srcOrd="0" destOrd="0" presId="urn:microsoft.com/office/officeart/2018/2/layout/IconVerticalSolidList"/>
    <dgm:cxn modelId="{40B568D2-0080-4C31-8F9B-04FD122D1446}" type="presParOf" srcId="{AAFF85E2-BC85-43DA-95EB-EB77AC79C371}" destId="{D6275563-7185-4388-9F7B-32D786B9923A}" srcOrd="1" destOrd="0" presId="urn:microsoft.com/office/officeart/2018/2/layout/IconVerticalSolidList"/>
    <dgm:cxn modelId="{7192B671-55A1-45F7-959B-ABE8DFA5BD4D}" type="presParOf" srcId="{AAFF85E2-BC85-43DA-95EB-EB77AC79C371}" destId="{B02E7900-940F-4BDA-B685-9BD169DB487B}" srcOrd="2" destOrd="0" presId="urn:microsoft.com/office/officeart/2018/2/layout/IconVerticalSolidList"/>
    <dgm:cxn modelId="{EFA13EEC-0D77-4ABA-BA40-3BAD81CCEC2F}" type="presParOf" srcId="{AAFF85E2-BC85-43DA-95EB-EB77AC79C371}" destId="{CF7078CE-8890-489D-81DB-7118B365B86B}" srcOrd="3" destOrd="0" presId="urn:microsoft.com/office/officeart/2018/2/layout/IconVerticalSolidList"/>
    <dgm:cxn modelId="{8527066B-5A5A-455A-A542-532167208DA8}" type="presParOf" srcId="{AF58F2F9-CD7C-424C-9CD7-C97145D261DF}" destId="{ADE53075-BA4B-4807-94CF-600E95C2953B}" srcOrd="1" destOrd="0" presId="urn:microsoft.com/office/officeart/2018/2/layout/IconVerticalSolidList"/>
    <dgm:cxn modelId="{C20D0939-CF48-4320-B8F0-42A2227FCFD2}" type="presParOf" srcId="{AF58F2F9-CD7C-424C-9CD7-C97145D261DF}" destId="{B975A2AA-CFA0-46C7-AD9B-FB3A2DF7ACE4}" srcOrd="2" destOrd="0" presId="urn:microsoft.com/office/officeart/2018/2/layout/IconVerticalSolidList"/>
    <dgm:cxn modelId="{A3842467-D926-4E61-A744-B61A024A2E03}" type="presParOf" srcId="{B975A2AA-CFA0-46C7-AD9B-FB3A2DF7ACE4}" destId="{17E729FA-62FE-4D85-B777-FC5A2E009FC5}" srcOrd="0" destOrd="0" presId="urn:microsoft.com/office/officeart/2018/2/layout/IconVerticalSolidList"/>
    <dgm:cxn modelId="{552D0ED8-5A22-4168-A25E-5BEC4F526845}" type="presParOf" srcId="{B975A2AA-CFA0-46C7-AD9B-FB3A2DF7ACE4}" destId="{717DF3FE-26CB-4614-9E19-C1E8414307F6}" srcOrd="1" destOrd="0" presId="urn:microsoft.com/office/officeart/2018/2/layout/IconVerticalSolidList"/>
    <dgm:cxn modelId="{7F5E9E96-2BFF-4756-A152-08E0F49F0749}" type="presParOf" srcId="{B975A2AA-CFA0-46C7-AD9B-FB3A2DF7ACE4}" destId="{B4DBCA62-8BF9-4675-9B40-55374049D106}" srcOrd="2" destOrd="0" presId="urn:microsoft.com/office/officeart/2018/2/layout/IconVerticalSolidList"/>
    <dgm:cxn modelId="{8B2DD2F0-C6AA-480A-A681-4651B2BDF514}" type="presParOf" srcId="{B975A2AA-CFA0-46C7-AD9B-FB3A2DF7ACE4}" destId="{636BEBA4-2CEE-4FAA-B205-996B21F69858}" srcOrd="3" destOrd="0" presId="urn:microsoft.com/office/officeart/2018/2/layout/IconVerticalSolidList"/>
    <dgm:cxn modelId="{94E0B87D-2279-433F-ACF5-6EECD00E7AD4}" type="presParOf" srcId="{AF58F2F9-CD7C-424C-9CD7-C97145D261DF}" destId="{D8F5EB88-6117-4F61-98C1-0AEC36B851EB}" srcOrd="3" destOrd="0" presId="urn:microsoft.com/office/officeart/2018/2/layout/IconVerticalSolidList"/>
    <dgm:cxn modelId="{41F7A0E4-B9CB-4DD9-833A-1111034B7B3B}" type="presParOf" srcId="{AF58F2F9-CD7C-424C-9CD7-C97145D261DF}" destId="{F85FA1CA-8960-41FA-B315-D231347CBADF}" srcOrd="4" destOrd="0" presId="urn:microsoft.com/office/officeart/2018/2/layout/IconVerticalSolidList"/>
    <dgm:cxn modelId="{35DDED2E-E798-48A0-B0AD-9CBABB8839DF}" type="presParOf" srcId="{F85FA1CA-8960-41FA-B315-D231347CBADF}" destId="{55DE4DF1-5E26-4A26-B00C-05585343179B}" srcOrd="0" destOrd="0" presId="urn:microsoft.com/office/officeart/2018/2/layout/IconVerticalSolidList"/>
    <dgm:cxn modelId="{1B5B5E1A-DE5B-4482-AC41-DD4D88C03047}" type="presParOf" srcId="{F85FA1CA-8960-41FA-B315-D231347CBADF}" destId="{701B5584-C7BF-46D6-8FB2-FA119ACB0B67}" srcOrd="1" destOrd="0" presId="urn:microsoft.com/office/officeart/2018/2/layout/IconVerticalSolidList"/>
    <dgm:cxn modelId="{19BE4069-D117-48BB-A9C4-EBA952D2B707}" type="presParOf" srcId="{F85FA1CA-8960-41FA-B315-D231347CBADF}" destId="{B2236227-4DF7-472C-A1E5-4DC56B0C2FE0}" srcOrd="2" destOrd="0" presId="urn:microsoft.com/office/officeart/2018/2/layout/IconVerticalSolidList"/>
    <dgm:cxn modelId="{863D09CC-71C1-4603-848C-143A1CBBCED7}" type="presParOf" srcId="{F85FA1CA-8960-41FA-B315-D231347CBADF}" destId="{B627B2D9-A324-4B61-9800-8F6DC9490F04}" srcOrd="3" destOrd="0" presId="urn:microsoft.com/office/officeart/2018/2/layout/IconVerticalSolidList"/>
    <dgm:cxn modelId="{AB49B385-850D-4CAD-8ABB-B1F3E182FB92}" type="presParOf" srcId="{AF58F2F9-CD7C-424C-9CD7-C97145D261DF}" destId="{04C8D9FE-41E5-429A-8C46-57C5ECE0BA2C}" srcOrd="5" destOrd="0" presId="urn:microsoft.com/office/officeart/2018/2/layout/IconVerticalSolidList"/>
    <dgm:cxn modelId="{16CA7704-8FBD-4CB0-8103-BEEEC1CC84D6}" type="presParOf" srcId="{AF58F2F9-CD7C-424C-9CD7-C97145D261DF}" destId="{A4082D91-E36C-4E84-A3A0-5D610A833B89}" srcOrd="6" destOrd="0" presId="urn:microsoft.com/office/officeart/2018/2/layout/IconVerticalSolidList"/>
    <dgm:cxn modelId="{5D724BB1-426E-4641-B42B-E0BE98EAF397}" type="presParOf" srcId="{A4082D91-E36C-4E84-A3A0-5D610A833B89}" destId="{4D4F5E3C-9FF7-4D82-ACC1-071E93FBA51D}" srcOrd="0" destOrd="0" presId="urn:microsoft.com/office/officeart/2018/2/layout/IconVerticalSolidList"/>
    <dgm:cxn modelId="{1F14115A-DEDA-48FF-A01C-1335472EF750}" type="presParOf" srcId="{A4082D91-E36C-4E84-A3A0-5D610A833B89}" destId="{9092D862-65C8-4F54-B13D-6C5E519D8B28}" srcOrd="1" destOrd="0" presId="urn:microsoft.com/office/officeart/2018/2/layout/IconVerticalSolidList"/>
    <dgm:cxn modelId="{16643C1D-4E4A-482A-8804-232D4E91E844}" type="presParOf" srcId="{A4082D91-E36C-4E84-A3A0-5D610A833B89}" destId="{C9B36325-1FAD-4605-92F6-74DF88CD9A1E}" srcOrd="2" destOrd="0" presId="urn:microsoft.com/office/officeart/2018/2/layout/IconVerticalSolidList"/>
    <dgm:cxn modelId="{33A7C24F-5EE7-42FE-9BB1-CD6275FDC5E3}" type="presParOf" srcId="{A4082D91-E36C-4E84-A3A0-5D610A833B89}" destId="{31A90A2B-34B5-43A6-B94D-F49A3B4D1920}" srcOrd="3" destOrd="0" presId="urn:microsoft.com/office/officeart/2018/2/layout/IconVerticalSolidList"/>
    <dgm:cxn modelId="{136EBCDF-05DE-43EF-8842-F68D9527C02A}" type="presParOf" srcId="{AF58F2F9-CD7C-424C-9CD7-C97145D261DF}" destId="{2F4DBCF0-CFCE-49CD-A09C-5B1A316B24EF}" srcOrd="7" destOrd="0" presId="urn:microsoft.com/office/officeart/2018/2/layout/IconVerticalSolidList"/>
    <dgm:cxn modelId="{66C2F265-CCA3-4B16-8254-8AB2EBEA6710}" type="presParOf" srcId="{AF58F2F9-CD7C-424C-9CD7-C97145D261DF}" destId="{FE1485CB-BD9C-4B4E-8DCD-9550E6D64DAC}" srcOrd="8" destOrd="0" presId="urn:microsoft.com/office/officeart/2018/2/layout/IconVerticalSolidList"/>
    <dgm:cxn modelId="{7B59A6BC-0F28-4B0A-B101-DFE92B9F5A24}" type="presParOf" srcId="{FE1485CB-BD9C-4B4E-8DCD-9550E6D64DAC}" destId="{4631812F-C66A-4CE4-8F89-15C49CEFE8D1}" srcOrd="0" destOrd="0" presId="urn:microsoft.com/office/officeart/2018/2/layout/IconVerticalSolidList"/>
    <dgm:cxn modelId="{F51E495C-B727-4D18-88C7-B838A3D007AF}" type="presParOf" srcId="{FE1485CB-BD9C-4B4E-8DCD-9550E6D64DAC}" destId="{B3EA7BEE-FED9-4E58-9053-6E21265FFCA4}" srcOrd="1" destOrd="0" presId="urn:microsoft.com/office/officeart/2018/2/layout/IconVerticalSolidList"/>
    <dgm:cxn modelId="{C6CBF77E-A7AE-47E7-9859-B9586890BD67}" type="presParOf" srcId="{FE1485CB-BD9C-4B4E-8DCD-9550E6D64DAC}" destId="{CE2B8162-3CB4-4593-A402-63090A6294B3}" srcOrd="2" destOrd="0" presId="urn:microsoft.com/office/officeart/2018/2/layout/IconVerticalSolidList"/>
    <dgm:cxn modelId="{6EC1CD36-693B-4D1E-89A9-16FBC4FAA6A2}" type="presParOf" srcId="{FE1485CB-BD9C-4B4E-8DCD-9550E6D64DAC}" destId="{E1F65318-2E5E-4C8D-A281-A5EADA6B038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37480-223C-49D8-B94D-B70D5BE3FAEC}">
      <dsp:nvSpPr>
        <dsp:cNvPr id="0" name=""/>
        <dsp:cNvSpPr/>
      </dsp:nvSpPr>
      <dsp:spPr>
        <a:xfrm>
          <a:off x="0" y="4418"/>
          <a:ext cx="6248400" cy="9412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75563-7185-4388-9F7B-32D786B9923A}">
      <dsp:nvSpPr>
        <dsp:cNvPr id="0" name=""/>
        <dsp:cNvSpPr/>
      </dsp:nvSpPr>
      <dsp:spPr>
        <a:xfrm>
          <a:off x="284724" y="216197"/>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7078CE-8890-489D-81DB-7118B365B86B}">
      <dsp:nvSpPr>
        <dsp:cNvPr id="0" name=""/>
        <dsp:cNvSpPr/>
      </dsp:nvSpPr>
      <dsp:spPr>
        <a:xfrm>
          <a:off x="1087129" y="4418"/>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755650">
            <a:lnSpc>
              <a:spcPct val="90000"/>
            </a:lnSpc>
            <a:spcBef>
              <a:spcPct val="0"/>
            </a:spcBef>
            <a:spcAft>
              <a:spcPct val="35000"/>
            </a:spcAft>
            <a:buNone/>
          </a:pPr>
          <a:r>
            <a:rPr lang="en-US" sz="1700" kern="1200"/>
            <a:t>Interns will be selected based on a one-page essay response to the following questions:</a:t>
          </a:r>
        </a:p>
      </dsp:txBody>
      <dsp:txXfrm>
        <a:off x="1087129" y="4418"/>
        <a:ext cx="5161270" cy="941237"/>
      </dsp:txXfrm>
    </dsp:sp>
    <dsp:sp modelId="{17E729FA-62FE-4D85-B777-FC5A2E009FC5}">
      <dsp:nvSpPr>
        <dsp:cNvPr id="0" name=""/>
        <dsp:cNvSpPr/>
      </dsp:nvSpPr>
      <dsp:spPr>
        <a:xfrm>
          <a:off x="0" y="1180965"/>
          <a:ext cx="6248400" cy="9412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7DF3FE-26CB-4614-9E19-C1E8414307F6}">
      <dsp:nvSpPr>
        <dsp:cNvPr id="0" name=""/>
        <dsp:cNvSpPr/>
      </dsp:nvSpPr>
      <dsp:spPr>
        <a:xfrm>
          <a:off x="284724" y="1392744"/>
          <a:ext cx="517680" cy="517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6BEBA4-2CEE-4FAA-B205-996B21F69858}">
      <dsp:nvSpPr>
        <dsp:cNvPr id="0" name=""/>
        <dsp:cNvSpPr/>
      </dsp:nvSpPr>
      <dsp:spPr>
        <a:xfrm>
          <a:off x="1087129" y="1180965"/>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755650">
            <a:lnSpc>
              <a:spcPct val="90000"/>
            </a:lnSpc>
            <a:spcBef>
              <a:spcPct val="0"/>
            </a:spcBef>
            <a:spcAft>
              <a:spcPct val="35000"/>
            </a:spcAft>
            <a:buNone/>
          </a:pPr>
          <a:r>
            <a:rPr lang="en-US" sz="1700" kern="1200" dirty="0"/>
            <a:t>What skills/experiences do you hope to gain in this internship?</a:t>
          </a:r>
        </a:p>
      </dsp:txBody>
      <dsp:txXfrm>
        <a:off x="1087129" y="1180965"/>
        <a:ext cx="5161270" cy="941237"/>
      </dsp:txXfrm>
    </dsp:sp>
    <dsp:sp modelId="{55DE4DF1-5E26-4A26-B00C-05585343179B}">
      <dsp:nvSpPr>
        <dsp:cNvPr id="0" name=""/>
        <dsp:cNvSpPr/>
      </dsp:nvSpPr>
      <dsp:spPr>
        <a:xfrm>
          <a:off x="0" y="2357512"/>
          <a:ext cx="6248400" cy="9412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B5584-C7BF-46D6-8FB2-FA119ACB0B67}">
      <dsp:nvSpPr>
        <dsp:cNvPr id="0" name=""/>
        <dsp:cNvSpPr/>
      </dsp:nvSpPr>
      <dsp:spPr>
        <a:xfrm>
          <a:off x="284724" y="2569291"/>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7B2D9-A324-4B61-9800-8F6DC9490F04}">
      <dsp:nvSpPr>
        <dsp:cNvPr id="0" name=""/>
        <dsp:cNvSpPr/>
      </dsp:nvSpPr>
      <dsp:spPr>
        <a:xfrm>
          <a:off x="1087129" y="2357512"/>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755650">
            <a:lnSpc>
              <a:spcPct val="90000"/>
            </a:lnSpc>
            <a:spcBef>
              <a:spcPct val="0"/>
            </a:spcBef>
            <a:spcAft>
              <a:spcPct val="35000"/>
            </a:spcAft>
            <a:buNone/>
          </a:pPr>
          <a:r>
            <a:rPr lang="en-US" sz="1700" kern="1200" dirty="0"/>
            <a:t>What skills that you’ve developed through course work or work experience, do you hope to bring to this internship?</a:t>
          </a:r>
        </a:p>
      </dsp:txBody>
      <dsp:txXfrm>
        <a:off x="1087129" y="2357512"/>
        <a:ext cx="5161270" cy="941237"/>
      </dsp:txXfrm>
    </dsp:sp>
    <dsp:sp modelId="{4D4F5E3C-9FF7-4D82-ACC1-071E93FBA51D}">
      <dsp:nvSpPr>
        <dsp:cNvPr id="0" name=""/>
        <dsp:cNvSpPr/>
      </dsp:nvSpPr>
      <dsp:spPr>
        <a:xfrm>
          <a:off x="0" y="3534059"/>
          <a:ext cx="6248400" cy="94123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92D862-65C8-4F54-B13D-6C5E519D8B28}">
      <dsp:nvSpPr>
        <dsp:cNvPr id="0" name=""/>
        <dsp:cNvSpPr/>
      </dsp:nvSpPr>
      <dsp:spPr>
        <a:xfrm>
          <a:off x="284724" y="3745838"/>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90A2B-34B5-43A6-B94D-F49A3B4D1920}">
      <dsp:nvSpPr>
        <dsp:cNvPr id="0" name=""/>
        <dsp:cNvSpPr/>
      </dsp:nvSpPr>
      <dsp:spPr>
        <a:xfrm>
          <a:off x="1087129" y="3534059"/>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755650">
            <a:lnSpc>
              <a:spcPct val="90000"/>
            </a:lnSpc>
            <a:spcBef>
              <a:spcPct val="0"/>
            </a:spcBef>
            <a:spcAft>
              <a:spcPct val="35000"/>
            </a:spcAft>
            <a:buNone/>
          </a:pPr>
          <a:r>
            <a:rPr lang="en-US" sz="1700" kern="1200"/>
            <a:t>What's the best team you’ve ever been a part of and why? (Describe what makes a good team)</a:t>
          </a:r>
        </a:p>
      </dsp:txBody>
      <dsp:txXfrm>
        <a:off x="1087129" y="3534059"/>
        <a:ext cx="5161270" cy="941237"/>
      </dsp:txXfrm>
    </dsp:sp>
    <dsp:sp modelId="{4631812F-C66A-4CE4-8F89-15C49CEFE8D1}">
      <dsp:nvSpPr>
        <dsp:cNvPr id="0" name=""/>
        <dsp:cNvSpPr/>
      </dsp:nvSpPr>
      <dsp:spPr>
        <a:xfrm>
          <a:off x="0" y="4710606"/>
          <a:ext cx="6248400" cy="94123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EA7BEE-FED9-4E58-9053-6E21265FFCA4}">
      <dsp:nvSpPr>
        <dsp:cNvPr id="0" name=""/>
        <dsp:cNvSpPr/>
      </dsp:nvSpPr>
      <dsp:spPr>
        <a:xfrm>
          <a:off x="284724" y="4922384"/>
          <a:ext cx="517680" cy="5176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F65318-2E5E-4C8D-A281-A5EADA6B0385}">
      <dsp:nvSpPr>
        <dsp:cNvPr id="0" name=""/>
        <dsp:cNvSpPr/>
      </dsp:nvSpPr>
      <dsp:spPr>
        <a:xfrm>
          <a:off x="1087129" y="4710606"/>
          <a:ext cx="5161270" cy="941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614" tIns="99614" rIns="99614" bIns="99614" numCol="1" spcCol="1270" anchor="ctr" anchorCtr="0">
          <a:noAutofit/>
        </a:bodyPr>
        <a:lstStyle/>
        <a:p>
          <a:pPr marL="0" lvl="0" indent="0" algn="l" defTabSz="755650">
            <a:lnSpc>
              <a:spcPct val="90000"/>
            </a:lnSpc>
            <a:spcBef>
              <a:spcPct val="0"/>
            </a:spcBef>
            <a:spcAft>
              <a:spcPct val="35000"/>
            </a:spcAft>
            <a:buNone/>
          </a:pPr>
          <a:r>
            <a:rPr lang="en-US" sz="1700" kern="1200"/>
            <a:t>Application form posted on Canvas!</a:t>
          </a:r>
        </a:p>
      </dsp:txBody>
      <dsp:txXfrm>
        <a:off x="1087129" y="4710606"/>
        <a:ext cx="5161270" cy="9412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628A6-F49F-4E4D-9B80-6DB823E70630}"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80CF9D-DAD7-4C89-8294-CF9412AA5EAB}" type="slidenum">
              <a:rPr lang="en-US" smtClean="0"/>
              <a:t>‹#›</a:t>
            </a:fld>
            <a:endParaRPr lang="en-US"/>
          </a:p>
        </p:txBody>
      </p:sp>
    </p:spTree>
    <p:extLst>
      <p:ext uri="{BB962C8B-B14F-4D97-AF65-F5344CB8AC3E}">
        <p14:creationId xmlns:p14="http://schemas.microsoft.com/office/powerpoint/2010/main" val="1743771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syllabus, </a:t>
            </a:r>
            <a:r>
              <a:rPr lang="en-US"/>
              <a:t>and survey</a:t>
            </a:r>
          </a:p>
        </p:txBody>
      </p:sp>
      <p:sp>
        <p:nvSpPr>
          <p:cNvPr id="4" name="Slide Number Placeholder 3"/>
          <p:cNvSpPr>
            <a:spLocks noGrp="1"/>
          </p:cNvSpPr>
          <p:nvPr>
            <p:ph type="sldNum" sz="quarter" idx="5"/>
          </p:nvPr>
        </p:nvSpPr>
        <p:spPr/>
        <p:txBody>
          <a:bodyPr/>
          <a:lstStyle/>
          <a:p>
            <a:fld id="{B980CF9D-DAD7-4C89-8294-CF9412AA5EAB}" type="slidenum">
              <a:rPr lang="en-US" smtClean="0"/>
              <a:t>1</a:t>
            </a:fld>
            <a:endParaRPr lang="en-US"/>
          </a:p>
        </p:txBody>
      </p:sp>
    </p:spTree>
    <p:extLst>
      <p:ext uri="{BB962C8B-B14F-4D97-AF65-F5344CB8AC3E}">
        <p14:creationId xmlns:p14="http://schemas.microsoft.com/office/powerpoint/2010/main" val="61497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https://www.ccgproject.org/p-project-pis</a:t>
            </a:r>
          </a:p>
          <a:p>
            <a:endParaRPr lang="en-US" dirty="0"/>
          </a:p>
          <a:p>
            <a:endParaRPr lang="en-US" dirty="0"/>
          </a:p>
        </p:txBody>
      </p:sp>
      <p:sp>
        <p:nvSpPr>
          <p:cNvPr id="4" name="Slide Number Placeholder 3"/>
          <p:cNvSpPr>
            <a:spLocks noGrp="1"/>
          </p:cNvSpPr>
          <p:nvPr>
            <p:ph type="sldNum" sz="quarter" idx="5"/>
          </p:nvPr>
        </p:nvSpPr>
        <p:spPr/>
        <p:txBody>
          <a:bodyPr/>
          <a:lstStyle/>
          <a:p>
            <a:fld id="{B980CF9D-DAD7-4C89-8294-CF9412AA5EAB}" type="slidenum">
              <a:rPr lang="en-US" smtClean="0"/>
              <a:t>2</a:t>
            </a:fld>
            <a:endParaRPr lang="en-US"/>
          </a:p>
        </p:txBody>
      </p:sp>
    </p:spTree>
    <p:extLst>
      <p:ext uri="{BB962C8B-B14F-4D97-AF65-F5344CB8AC3E}">
        <p14:creationId xmlns:p14="http://schemas.microsoft.com/office/powerpoint/2010/main" val="2989432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we are looking for someone who is organized, motivated, and a team player. Give examples of how they could describe course work or job experience for a successful internship application. </a:t>
            </a:r>
          </a:p>
        </p:txBody>
      </p:sp>
      <p:sp>
        <p:nvSpPr>
          <p:cNvPr id="4" name="Slide Number Placeholder 3"/>
          <p:cNvSpPr>
            <a:spLocks noGrp="1"/>
          </p:cNvSpPr>
          <p:nvPr>
            <p:ph type="sldNum" sz="quarter" idx="5"/>
          </p:nvPr>
        </p:nvSpPr>
        <p:spPr/>
        <p:txBody>
          <a:bodyPr/>
          <a:lstStyle/>
          <a:p>
            <a:fld id="{B980CF9D-DAD7-4C89-8294-CF9412AA5EAB}" type="slidenum">
              <a:rPr lang="en-US" smtClean="0"/>
              <a:t>3</a:t>
            </a:fld>
            <a:endParaRPr lang="en-US"/>
          </a:p>
        </p:txBody>
      </p:sp>
    </p:spTree>
    <p:extLst>
      <p:ext uri="{BB962C8B-B14F-4D97-AF65-F5344CB8AC3E}">
        <p14:creationId xmlns:p14="http://schemas.microsoft.com/office/powerpoint/2010/main" val="1859508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natural selection operates on phenotypes (whose expression is modulated by the environment) but that change over time (evolution) requires genetic variants to be associated with those phenotypes and to be passed down to offspring. </a:t>
            </a:r>
          </a:p>
        </p:txBody>
      </p:sp>
      <p:sp>
        <p:nvSpPr>
          <p:cNvPr id="4" name="Slide Number Placeholder 3"/>
          <p:cNvSpPr>
            <a:spLocks noGrp="1"/>
          </p:cNvSpPr>
          <p:nvPr>
            <p:ph type="sldNum" sz="quarter" idx="5"/>
          </p:nvPr>
        </p:nvSpPr>
        <p:spPr/>
        <p:txBody>
          <a:bodyPr/>
          <a:lstStyle/>
          <a:p>
            <a:fld id="{B980CF9D-DAD7-4C89-8294-CF9412AA5EAB}" type="slidenum">
              <a:rPr lang="en-US" smtClean="0"/>
              <a:t>4</a:t>
            </a:fld>
            <a:endParaRPr lang="en-US"/>
          </a:p>
        </p:txBody>
      </p:sp>
    </p:spTree>
    <p:extLst>
      <p:ext uri="{BB962C8B-B14F-4D97-AF65-F5344CB8AC3E}">
        <p14:creationId xmlns:p14="http://schemas.microsoft.com/office/powerpoint/2010/main" val="2193892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genotype and environment interactions</a:t>
            </a:r>
          </a:p>
          <a:p>
            <a:endParaRPr lang="en-US" dirty="0"/>
          </a:p>
          <a:p>
            <a:r>
              <a:rPr lang="en-US" dirty="0"/>
              <a:t>http://www2.bio.ulaval.ca/louisbernatchez/pdf/(417)%20Xuereb_Molecular_Ecology_2018.pdf</a:t>
            </a:r>
          </a:p>
          <a:p>
            <a:endParaRPr lang="en-US" dirty="0"/>
          </a:p>
          <a:p>
            <a:r>
              <a:rPr lang="en-US" dirty="0"/>
              <a:t>https://pubmed.ncbi.nlm.nih.gov/29654703/</a:t>
            </a:r>
          </a:p>
        </p:txBody>
      </p:sp>
      <p:sp>
        <p:nvSpPr>
          <p:cNvPr id="4" name="Slide Number Placeholder 3"/>
          <p:cNvSpPr>
            <a:spLocks noGrp="1"/>
          </p:cNvSpPr>
          <p:nvPr>
            <p:ph type="sldNum" sz="quarter" idx="5"/>
          </p:nvPr>
        </p:nvSpPr>
        <p:spPr/>
        <p:txBody>
          <a:bodyPr/>
          <a:lstStyle/>
          <a:p>
            <a:fld id="{B980CF9D-DAD7-4C89-8294-CF9412AA5EAB}" type="slidenum">
              <a:rPr lang="en-US" smtClean="0"/>
              <a:t>5</a:t>
            </a:fld>
            <a:endParaRPr lang="en-US"/>
          </a:p>
        </p:txBody>
      </p:sp>
    </p:spTree>
    <p:extLst>
      <p:ext uri="{BB962C8B-B14F-4D97-AF65-F5344CB8AC3E}">
        <p14:creationId xmlns:p14="http://schemas.microsoft.com/office/powerpoint/2010/main" val="2930958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https://link.springer.com/article/10.1007/s10126-017-9751-y#Bib1</a:t>
            </a:r>
          </a:p>
          <a:p>
            <a:endParaRPr lang="en-US" dirty="0"/>
          </a:p>
          <a:p>
            <a:r>
              <a:rPr lang="en-US" dirty="0"/>
              <a:t>Genotype and phenotype</a:t>
            </a:r>
          </a:p>
        </p:txBody>
      </p:sp>
      <p:sp>
        <p:nvSpPr>
          <p:cNvPr id="4" name="Slide Number Placeholder 3"/>
          <p:cNvSpPr>
            <a:spLocks noGrp="1"/>
          </p:cNvSpPr>
          <p:nvPr>
            <p:ph type="sldNum" sz="quarter" idx="5"/>
          </p:nvPr>
        </p:nvSpPr>
        <p:spPr/>
        <p:txBody>
          <a:bodyPr/>
          <a:lstStyle/>
          <a:p>
            <a:fld id="{B980CF9D-DAD7-4C89-8294-CF9412AA5EAB}" type="slidenum">
              <a:rPr lang="en-US" smtClean="0"/>
              <a:t>6</a:t>
            </a:fld>
            <a:endParaRPr lang="en-US"/>
          </a:p>
        </p:txBody>
      </p:sp>
    </p:spTree>
    <p:extLst>
      <p:ext uri="{BB962C8B-B14F-4D97-AF65-F5344CB8AC3E}">
        <p14:creationId xmlns:p14="http://schemas.microsoft.com/office/powerpoint/2010/main" val="757596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https://science.sciencemag.org/content/sci/369/6501/eaba4674.full.pdf</a:t>
            </a:r>
          </a:p>
          <a:p>
            <a:endParaRPr lang="en-US" dirty="0"/>
          </a:p>
          <a:p>
            <a:r>
              <a:rPr lang="en-US" dirty="0"/>
              <a:t>A paper that does all three and with an applied goal.</a:t>
            </a:r>
          </a:p>
        </p:txBody>
      </p:sp>
      <p:sp>
        <p:nvSpPr>
          <p:cNvPr id="4" name="Slide Number Placeholder 3"/>
          <p:cNvSpPr>
            <a:spLocks noGrp="1"/>
          </p:cNvSpPr>
          <p:nvPr>
            <p:ph type="sldNum" sz="quarter" idx="5"/>
          </p:nvPr>
        </p:nvSpPr>
        <p:spPr/>
        <p:txBody>
          <a:bodyPr/>
          <a:lstStyle/>
          <a:p>
            <a:fld id="{B980CF9D-DAD7-4C89-8294-CF9412AA5EAB}" type="slidenum">
              <a:rPr lang="en-US" smtClean="0"/>
              <a:t>7</a:t>
            </a:fld>
            <a:endParaRPr lang="en-US"/>
          </a:p>
        </p:txBody>
      </p:sp>
    </p:spTree>
    <p:extLst>
      <p:ext uri="{BB962C8B-B14F-4D97-AF65-F5344CB8AC3E}">
        <p14:creationId xmlns:p14="http://schemas.microsoft.com/office/powerpoint/2010/main" val="3798688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are interrelated. We will focus on performing analyses (which includes visualizing your data and doing statistical analyses)</a:t>
            </a:r>
          </a:p>
        </p:txBody>
      </p:sp>
      <p:sp>
        <p:nvSpPr>
          <p:cNvPr id="4" name="Slide Number Placeholder 3"/>
          <p:cNvSpPr>
            <a:spLocks noGrp="1"/>
          </p:cNvSpPr>
          <p:nvPr>
            <p:ph type="sldNum" sz="quarter" idx="5"/>
          </p:nvPr>
        </p:nvSpPr>
        <p:spPr/>
        <p:txBody>
          <a:bodyPr/>
          <a:lstStyle/>
          <a:p>
            <a:fld id="{B980CF9D-DAD7-4C89-8294-CF9412AA5EAB}" type="slidenum">
              <a:rPr lang="en-US" smtClean="0"/>
              <a:t>8</a:t>
            </a:fld>
            <a:endParaRPr lang="en-US"/>
          </a:p>
        </p:txBody>
      </p:sp>
    </p:spTree>
    <p:extLst>
      <p:ext uri="{BB962C8B-B14F-4D97-AF65-F5344CB8AC3E}">
        <p14:creationId xmlns:p14="http://schemas.microsoft.com/office/powerpoint/2010/main" val="30018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a:t>
            </a:r>
            <a:r>
              <a:rPr lang="en-US" dirty="0" err="1"/>
              <a:t>xsede</a:t>
            </a:r>
            <a:r>
              <a:rPr lang="en-US" dirty="0"/>
              <a:t> account https://portal.xsede.org/my-xsede?p_p_id=58&amp;p_p_lifecycle=0&amp;p_p_state=maximized&amp;p_p_mode=view&amp;_58_struts_action=%2Flogin%2Fcreate_account</a:t>
            </a:r>
          </a:p>
        </p:txBody>
      </p:sp>
      <p:sp>
        <p:nvSpPr>
          <p:cNvPr id="4" name="Slide Number Placeholder 3"/>
          <p:cNvSpPr>
            <a:spLocks noGrp="1"/>
          </p:cNvSpPr>
          <p:nvPr>
            <p:ph type="sldNum" sz="quarter" idx="5"/>
          </p:nvPr>
        </p:nvSpPr>
        <p:spPr/>
        <p:txBody>
          <a:bodyPr/>
          <a:lstStyle/>
          <a:p>
            <a:fld id="{B980CF9D-DAD7-4C89-8294-CF9412AA5EAB}" type="slidenum">
              <a:rPr lang="en-US" smtClean="0"/>
              <a:t>12</a:t>
            </a:fld>
            <a:endParaRPr lang="en-US"/>
          </a:p>
        </p:txBody>
      </p:sp>
    </p:spTree>
    <p:extLst>
      <p:ext uri="{BB962C8B-B14F-4D97-AF65-F5344CB8AC3E}">
        <p14:creationId xmlns:p14="http://schemas.microsoft.com/office/powerpoint/2010/main" val="1874304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B792-7855-4796-AFA5-6CFB7F724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058F6A-9CA2-45EB-B0F7-C42AB8EFAE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901323-E3E6-4B64-975E-74A464878C04}"/>
              </a:ext>
            </a:extLst>
          </p:cNvPr>
          <p:cNvSpPr>
            <a:spLocks noGrp="1"/>
          </p:cNvSpPr>
          <p:nvPr>
            <p:ph type="dt" sz="half" idx="10"/>
          </p:nvPr>
        </p:nvSpPr>
        <p:spPr/>
        <p:txBody>
          <a:bodyPr/>
          <a:lstStyle/>
          <a:p>
            <a:fld id="{476CB84E-FED3-4E83-A9EC-BD03DBD3A506}" type="datetimeFigureOut">
              <a:rPr lang="en-US" smtClean="0"/>
              <a:t>3/23/2021</a:t>
            </a:fld>
            <a:endParaRPr lang="en-US"/>
          </a:p>
        </p:txBody>
      </p:sp>
      <p:sp>
        <p:nvSpPr>
          <p:cNvPr id="5" name="Footer Placeholder 4">
            <a:extLst>
              <a:ext uri="{FF2B5EF4-FFF2-40B4-BE49-F238E27FC236}">
                <a16:creationId xmlns:a16="http://schemas.microsoft.com/office/drawing/2014/main" id="{2B726B58-625D-4A5C-8353-8DA22D3DE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EA343-1CF2-46A2-AF96-454684929D20}"/>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711076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8DEA1-9A0C-428F-8C3C-32AAF5B05F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177F5B-9147-484B-935D-2166F513E6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28748-BB0F-46CC-827A-DF8BCC7847FC}"/>
              </a:ext>
            </a:extLst>
          </p:cNvPr>
          <p:cNvSpPr>
            <a:spLocks noGrp="1"/>
          </p:cNvSpPr>
          <p:nvPr>
            <p:ph type="dt" sz="half" idx="10"/>
          </p:nvPr>
        </p:nvSpPr>
        <p:spPr/>
        <p:txBody>
          <a:bodyPr/>
          <a:lstStyle/>
          <a:p>
            <a:fld id="{476CB84E-FED3-4E83-A9EC-BD03DBD3A506}" type="datetimeFigureOut">
              <a:rPr lang="en-US" smtClean="0"/>
              <a:t>3/23/2021</a:t>
            </a:fld>
            <a:endParaRPr lang="en-US"/>
          </a:p>
        </p:txBody>
      </p:sp>
      <p:sp>
        <p:nvSpPr>
          <p:cNvPr id="5" name="Footer Placeholder 4">
            <a:extLst>
              <a:ext uri="{FF2B5EF4-FFF2-40B4-BE49-F238E27FC236}">
                <a16:creationId xmlns:a16="http://schemas.microsoft.com/office/drawing/2014/main" id="{94471615-8E0B-4B51-9561-3D0EB1B85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E9E73-FFCA-4F99-801D-55CB4CD34992}"/>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093944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1DCCE5-2761-4598-881A-95DD50B1A7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8DF38C-C1EC-4773-8A15-7CBD9C9434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F55E5-A944-4349-BE48-FB24C5E05BC5}"/>
              </a:ext>
            </a:extLst>
          </p:cNvPr>
          <p:cNvSpPr>
            <a:spLocks noGrp="1"/>
          </p:cNvSpPr>
          <p:nvPr>
            <p:ph type="dt" sz="half" idx="10"/>
          </p:nvPr>
        </p:nvSpPr>
        <p:spPr/>
        <p:txBody>
          <a:bodyPr/>
          <a:lstStyle/>
          <a:p>
            <a:fld id="{476CB84E-FED3-4E83-A9EC-BD03DBD3A506}" type="datetimeFigureOut">
              <a:rPr lang="en-US" smtClean="0"/>
              <a:t>3/23/2021</a:t>
            </a:fld>
            <a:endParaRPr lang="en-US"/>
          </a:p>
        </p:txBody>
      </p:sp>
      <p:sp>
        <p:nvSpPr>
          <p:cNvPr id="5" name="Footer Placeholder 4">
            <a:extLst>
              <a:ext uri="{FF2B5EF4-FFF2-40B4-BE49-F238E27FC236}">
                <a16:creationId xmlns:a16="http://schemas.microsoft.com/office/drawing/2014/main" id="{F9F5C26A-9951-406E-92B6-113A93F20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1991C-94DC-4348-B4CD-D4D26582238E}"/>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81142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9114-143B-4609-A3F1-BBE0D57E3E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3B3034-5015-432D-9322-D209807147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41E2C-A7C9-4DC6-8B9F-06F0208A4B17}"/>
              </a:ext>
            </a:extLst>
          </p:cNvPr>
          <p:cNvSpPr>
            <a:spLocks noGrp="1"/>
          </p:cNvSpPr>
          <p:nvPr>
            <p:ph type="dt" sz="half" idx="10"/>
          </p:nvPr>
        </p:nvSpPr>
        <p:spPr/>
        <p:txBody>
          <a:bodyPr/>
          <a:lstStyle/>
          <a:p>
            <a:fld id="{476CB84E-FED3-4E83-A9EC-BD03DBD3A506}" type="datetimeFigureOut">
              <a:rPr lang="en-US" smtClean="0"/>
              <a:t>3/23/2021</a:t>
            </a:fld>
            <a:endParaRPr lang="en-US"/>
          </a:p>
        </p:txBody>
      </p:sp>
      <p:sp>
        <p:nvSpPr>
          <p:cNvPr id="5" name="Footer Placeholder 4">
            <a:extLst>
              <a:ext uri="{FF2B5EF4-FFF2-40B4-BE49-F238E27FC236}">
                <a16:creationId xmlns:a16="http://schemas.microsoft.com/office/drawing/2014/main" id="{C6335EF9-C737-45F2-9124-8C9F30F08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17A43-4BFB-4F12-9BB7-2DE194727CEB}"/>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662980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383C4-3EB6-402D-ABEC-9DEBC12C2D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48611C-B36A-430A-AE6B-0F719C633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BB48AB-4F70-4F7D-92F5-3CB7B9CC57D4}"/>
              </a:ext>
            </a:extLst>
          </p:cNvPr>
          <p:cNvSpPr>
            <a:spLocks noGrp="1"/>
          </p:cNvSpPr>
          <p:nvPr>
            <p:ph type="dt" sz="half" idx="10"/>
          </p:nvPr>
        </p:nvSpPr>
        <p:spPr/>
        <p:txBody>
          <a:bodyPr/>
          <a:lstStyle/>
          <a:p>
            <a:fld id="{476CB84E-FED3-4E83-A9EC-BD03DBD3A506}" type="datetimeFigureOut">
              <a:rPr lang="en-US" smtClean="0"/>
              <a:t>3/23/2021</a:t>
            </a:fld>
            <a:endParaRPr lang="en-US"/>
          </a:p>
        </p:txBody>
      </p:sp>
      <p:sp>
        <p:nvSpPr>
          <p:cNvPr id="5" name="Footer Placeholder 4">
            <a:extLst>
              <a:ext uri="{FF2B5EF4-FFF2-40B4-BE49-F238E27FC236}">
                <a16:creationId xmlns:a16="http://schemas.microsoft.com/office/drawing/2014/main" id="{632AF94B-A681-462C-8F38-04A326F47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ABEF8-D3D1-4CDC-A97F-C3EB0044F4D8}"/>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387920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9340-F010-47B6-BB54-1C2190F96F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A8F9F-A36A-48F7-875E-123592DEE8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DDA354-AEE8-4F4F-8C92-6254EBE2CC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752688-1982-4027-8A75-3756B2471B84}"/>
              </a:ext>
            </a:extLst>
          </p:cNvPr>
          <p:cNvSpPr>
            <a:spLocks noGrp="1"/>
          </p:cNvSpPr>
          <p:nvPr>
            <p:ph type="dt" sz="half" idx="10"/>
          </p:nvPr>
        </p:nvSpPr>
        <p:spPr/>
        <p:txBody>
          <a:bodyPr/>
          <a:lstStyle/>
          <a:p>
            <a:fld id="{476CB84E-FED3-4E83-A9EC-BD03DBD3A506}" type="datetimeFigureOut">
              <a:rPr lang="en-US" smtClean="0"/>
              <a:t>3/23/2021</a:t>
            </a:fld>
            <a:endParaRPr lang="en-US"/>
          </a:p>
        </p:txBody>
      </p:sp>
      <p:sp>
        <p:nvSpPr>
          <p:cNvPr id="6" name="Footer Placeholder 5">
            <a:extLst>
              <a:ext uri="{FF2B5EF4-FFF2-40B4-BE49-F238E27FC236}">
                <a16:creationId xmlns:a16="http://schemas.microsoft.com/office/drawing/2014/main" id="{CE1DF73C-BDDC-4EA3-A3CA-E3FC9102E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A7676E-B06D-4DBD-8324-402857D8B810}"/>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688951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A369E-34BF-4E74-B925-C6CCE07A8C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80F120-59CD-4088-8932-E926E1687A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F5CEA6-D2B8-478F-A73F-243C3FBB52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50D731-9142-4353-81EE-95C003320D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A9DC1B-0937-403F-9C67-9B7304713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65C202-7377-4406-8474-5260D2D91DC0}"/>
              </a:ext>
            </a:extLst>
          </p:cNvPr>
          <p:cNvSpPr>
            <a:spLocks noGrp="1"/>
          </p:cNvSpPr>
          <p:nvPr>
            <p:ph type="dt" sz="half" idx="10"/>
          </p:nvPr>
        </p:nvSpPr>
        <p:spPr/>
        <p:txBody>
          <a:bodyPr/>
          <a:lstStyle/>
          <a:p>
            <a:fld id="{476CB84E-FED3-4E83-A9EC-BD03DBD3A506}" type="datetimeFigureOut">
              <a:rPr lang="en-US" smtClean="0"/>
              <a:t>3/23/2021</a:t>
            </a:fld>
            <a:endParaRPr lang="en-US"/>
          </a:p>
        </p:txBody>
      </p:sp>
      <p:sp>
        <p:nvSpPr>
          <p:cNvPr id="8" name="Footer Placeholder 7">
            <a:extLst>
              <a:ext uri="{FF2B5EF4-FFF2-40B4-BE49-F238E27FC236}">
                <a16:creationId xmlns:a16="http://schemas.microsoft.com/office/drawing/2014/main" id="{020D38E3-9EA0-49FF-9820-7DBF9CA480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87B69F-E7B8-42E4-B34F-76CF832EE802}"/>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243824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C22E-B99C-4705-9180-C918C85FEF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54B68-00B5-46DA-8EB9-B262B8EB5DCC}"/>
              </a:ext>
            </a:extLst>
          </p:cNvPr>
          <p:cNvSpPr>
            <a:spLocks noGrp="1"/>
          </p:cNvSpPr>
          <p:nvPr>
            <p:ph type="dt" sz="half" idx="10"/>
          </p:nvPr>
        </p:nvSpPr>
        <p:spPr/>
        <p:txBody>
          <a:bodyPr/>
          <a:lstStyle/>
          <a:p>
            <a:fld id="{476CB84E-FED3-4E83-A9EC-BD03DBD3A506}" type="datetimeFigureOut">
              <a:rPr lang="en-US" smtClean="0"/>
              <a:t>3/23/2021</a:t>
            </a:fld>
            <a:endParaRPr lang="en-US"/>
          </a:p>
        </p:txBody>
      </p:sp>
      <p:sp>
        <p:nvSpPr>
          <p:cNvPr id="4" name="Footer Placeholder 3">
            <a:extLst>
              <a:ext uri="{FF2B5EF4-FFF2-40B4-BE49-F238E27FC236}">
                <a16:creationId xmlns:a16="http://schemas.microsoft.com/office/drawing/2014/main" id="{9E9A8CF2-EC5F-489E-99A1-2A918215D3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920FCE-D02D-4C67-A4EC-44388AC6D1FF}"/>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37261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56E5D5-4AB0-47E9-AF9F-9BC00BF3B391}"/>
              </a:ext>
            </a:extLst>
          </p:cNvPr>
          <p:cNvSpPr>
            <a:spLocks noGrp="1"/>
          </p:cNvSpPr>
          <p:nvPr>
            <p:ph type="dt" sz="half" idx="10"/>
          </p:nvPr>
        </p:nvSpPr>
        <p:spPr/>
        <p:txBody>
          <a:bodyPr/>
          <a:lstStyle/>
          <a:p>
            <a:fld id="{476CB84E-FED3-4E83-A9EC-BD03DBD3A506}" type="datetimeFigureOut">
              <a:rPr lang="en-US" smtClean="0"/>
              <a:t>3/23/2021</a:t>
            </a:fld>
            <a:endParaRPr lang="en-US"/>
          </a:p>
        </p:txBody>
      </p:sp>
      <p:sp>
        <p:nvSpPr>
          <p:cNvPr id="3" name="Footer Placeholder 2">
            <a:extLst>
              <a:ext uri="{FF2B5EF4-FFF2-40B4-BE49-F238E27FC236}">
                <a16:creationId xmlns:a16="http://schemas.microsoft.com/office/drawing/2014/main" id="{2C5FF99C-6343-46DE-8F03-941C095B24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2C0875-F0FE-4DB3-99FB-8E70580971BD}"/>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1759522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B3C1-29A7-4676-905E-5D405093F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AB1F60-BD19-47A5-8167-C5FADFD359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0FB926-2D1A-461D-B023-EB55AAFA38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532C72-E736-4043-80CE-7218C0210EFF}"/>
              </a:ext>
            </a:extLst>
          </p:cNvPr>
          <p:cNvSpPr>
            <a:spLocks noGrp="1"/>
          </p:cNvSpPr>
          <p:nvPr>
            <p:ph type="dt" sz="half" idx="10"/>
          </p:nvPr>
        </p:nvSpPr>
        <p:spPr/>
        <p:txBody>
          <a:bodyPr/>
          <a:lstStyle/>
          <a:p>
            <a:fld id="{476CB84E-FED3-4E83-A9EC-BD03DBD3A506}" type="datetimeFigureOut">
              <a:rPr lang="en-US" smtClean="0"/>
              <a:t>3/23/2021</a:t>
            </a:fld>
            <a:endParaRPr lang="en-US"/>
          </a:p>
        </p:txBody>
      </p:sp>
      <p:sp>
        <p:nvSpPr>
          <p:cNvPr id="6" name="Footer Placeholder 5">
            <a:extLst>
              <a:ext uri="{FF2B5EF4-FFF2-40B4-BE49-F238E27FC236}">
                <a16:creationId xmlns:a16="http://schemas.microsoft.com/office/drawing/2014/main" id="{6CE67D80-8264-43D2-BEC3-E85F22FF7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4C3F8-6458-4CAE-B47F-09B53E3A8EFD}"/>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176353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2D5D-34B9-42E2-934F-DEFA286BC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14300-2BD8-4718-AEED-027D879AD9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FEDBDE-9B9A-4E46-8255-CCD523528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EC8CFC-F9D6-4489-8E99-31425BC348A0}"/>
              </a:ext>
            </a:extLst>
          </p:cNvPr>
          <p:cNvSpPr>
            <a:spLocks noGrp="1"/>
          </p:cNvSpPr>
          <p:nvPr>
            <p:ph type="dt" sz="half" idx="10"/>
          </p:nvPr>
        </p:nvSpPr>
        <p:spPr/>
        <p:txBody>
          <a:bodyPr/>
          <a:lstStyle/>
          <a:p>
            <a:fld id="{476CB84E-FED3-4E83-A9EC-BD03DBD3A506}" type="datetimeFigureOut">
              <a:rPr lang="en-US" smtClean="0"/>
              <a:t>3/23/2021</a:t>
            </a:fld>
            <a:endParaRPr lang="en-US"/>
          </a:p>
        </p:txBody>
      </p:sp>
      <p:sp>
        <p:nvSpPr>
          <p:cNvPr id="6" name="Footer Placeholder 5">
            <a:extLst>
              <a:ext uri="{FF2B5EF4-FFF2-40B4-BE49-F238E27FC236}">
                <a16:creationId xmlns:a16="http://schemas.microsoft.com/office/drawing/2014/main" id="{14EB19CC-53AD-44A8-A31E-159D2294AC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503E28-3666-4A04-A97E-661717C26042}"/>
              </a:ext>
            </a:extLst>
          </p:cNvPr>
          <p:cNvSpPr>
            <a:spLocks noGrp="1"/>
          </p:cNvSpPr>
          <p:nvPr>
            <p:ph type="sldNum" sz="quarter" idx="12"/>
          </p:nvPr>
        </p:nvSpPr>
        <p:spPr/>
        <p:txBody>
          <a:bodyPr/>
          <a:lstStyle/>
          <a:p>
            <a:fld id="{1A234DEA-859D-4CBC-A722-850995066998}" type="slidenum">
              <a:rPr lang="en-US" smtClean="0"/>
              <a:t>‹#›</a:t>
            </a:fld>
            <a:endParaRPr lang="en-US"/>
          </a:p>
        </p:txBody>
      </p:sp>
    </p:spTree>
    <p:extLst>
      <p:ext uri="{BB962C8B-B14F-4D97-AF65-F5344CB8AC3E}">
        <p14:creationId xmlns:p14="http://schemas.microsoft.com/office/powerpoint/2010/main" val="3117466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1D7DDF-4668-4107-9023-054CCEB03C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21B5BA-05CA-4B5A-8A45-3931DBAD5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A4E22-348C-4224-897D-E18CAE08C5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CB84E-FED3-4E83-A9EC-BD03DBD3A506}" type="datetimeFigureOut">
              <a:rPr lang="en-US" smtClean="0"/>
              <a:t>3/23/2021</a:t>
            </a:fld>
            <a:endParaRPr lang="en-US"/>
          </a:p>
        </p:txBody>
      </p:sp>
      <p:sp>
        <p:nvSpPr>
          <p:cNvPr id="5" name="Footer Placeholder 4">
            <a:extLst>
              <a:ext uri="{FF2B5EF4-FFF2-40B4-BE49-F238E27FC236}">
                <a16:creationId xmlns:a16="http://schemas.microsoft.com/office/drawing/2014/main" id="{043CE6B1-369A-4030-9966-4C997F942D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9D8098-F88C-40DF-9B32-38F6D905E0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34DEA-859D-4CBC-A722-850995066998}" type="slidenum">
              <a:rPr lang="en-US" smtClean="0"/>
              <a:t>‹#›</a:t>
            </a:fld>
            <a:endParaRPr lang="en-US"/>
          </a:p>
        </p:txBody>
      </p:sp>
    </p:spTree>
    <p:extLst>
      <p:ext uri="{BB962C8B-B14F-4D97-AF65-F5344CB8AC3E}">
        <p14:creationId xmlns:p14="http://schemas.microsoft.com/office/powerpoint/2010/main" val="708719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mp"/><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hyperlink" Target="https://www.ccgproject.org/project-pi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tmp"/></Relationships>
</file>

<file path=ppt/slides/_rels/slide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tmp"/><Relationship Id="rId4" Type="http://schemas.openxmlformats.org/officeDocument/2006/relationships/image" Target="../media/image20.tmp"/></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tmp"/><Relationship Id="rId4" Type="http://schemas.openxmlformats.org/officeDocument/2006/relationships/image" Target="../media/image23.tmp"/></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3" name="Rectangle 7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ramatic photographs show ice-cold waves crashing against Italian shoreline  creating a crystal-like blanket of water | Daily Mail Online">
            <a:extLst>
              <a:ext uri="{FF2B5EF4-FFF2-40B4-BE49-F238E27FC236}">
                <a16:creationId xmlns:a16="http://schemas.microsoft.com/office/drawing/2014/main" id="{15C05A9F-AE44-424B-A196-69C1129034E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15414"/>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957BBE-75C7-4815-BFCF-281815449B73}"/>
              </a:ext>
            </a:extLst>
          </p:cNvPr>
          <p:cNvSpPr>
            <a:spLocks noGrp="1"/>
          </p:cNvSpPr>
          <p:nvPr>
            <p:ph type="ctrTitle"/>
          </p:nvPr>
        </p:nvSpPr>
        <p:spPr>
          <a:xfrm>
            <a:off x="4387349" y="1200152"/>
            <a:ext cx="6897171" cy="4457696"/>
          </a:xfrm>
        </p:spPr>
        <p:txBody>
          <a:bodyPr anchor="ctr">
            <a:normAutofit/>
          </a:bodyPr>
          <a:lstStyle/>
          <a:p>
            <a:pPr algn="l"/>
            <a:r>
              <a:rPr lang="en-US" sz="8000">
                <a:solidFill>
                  <a:srgbClr val="FFFFFF"/>
                </a:solidFill>
              </a:rPr>
              <a:t>Marine Genomics</a:t>
            </a:r>
          </a:p>
        </p:txBody>
      </p:sp>
      <p:sp>
        <p:nvSpPr>
          <p:cNvPr id="3" name="Subtitle 2">
            <a:extLst>
              <a:ext uri="{FF2B5EF4-FFF2-40B4-BE49-F238E27FC236}">
                <a16:creationId xmlns:a16="http://schemas.microsoft.com/office/drawing/2014/main" id="{2212D8B2-FD53-48BA-841F-A9AA89B1E4E5}"/>
              </a:ext>
            </a:extLst>
          </p:cNvPr>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Welcome!</a:t>
            </a:r>
          </a:p>
        </p:txBody>
      </p:sp>
      <p:sp>
        <p:nvSpPr>
          <p:cNvPr id="7174"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905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B27D8E-1611-4F67-BDED-C0DDB4939D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85010" y="643466"/>
            <a:ext cx="6421980" cy="55710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7E08F7-E31D-4E37-A0C6-53BBAF8161E7}"/>
              </a:ext>
            </a:extLst>
          </p:cNvPr>
          <p:cNvSpPr txBox="1"/>
          <p:nvPr/>
        </p:nvSpPr>
        <p:spPr>
          <a:xfrm>
            <a:off x="6222597" y="6488668"/>
            <a:ext cx="3171061" cy="246221"/>
          </a:xfrm>
          <a:prstGeom prst="rect">
            <a:avLst/>
          </a:prstGeom>
          <a:noFill/>
        </p:spPr>
        <p:txBody>
          <a:bodyPr wrap="none" rtlCol="0">
            <a:spAutoFit/>
          </a:bodyPr>
          <a:lstStyle/>
          <a:p>
            <a:r>
              <a:rPr lang="en-US" sz="1000" dirty="0"/>
              <a:t>Source: https://images.app.goo.gl/9Z2yoRSwwNG9iNhu6</a:t>
            </a:r>
          </a:p>
        </p:txBody>
      </p:sp>
    </p:spTree>
    <p:extLst>
      <p:ext uri="{BB962C8B-B14F-4D97-AF65-F5344CB8AC3E}">
        <p14:creationId xmlns:p14="http://schemas.microsoft.com/office/powerpoint/2010/main" val="3029520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bout this site">
            <a:extLst>
              <a:ext uri="{FF2B5EF4-FFF2-40B4-BE49-F238E27FC236}">
                <a16:creationId xmlns:a16="http://schemas.microsoft.com/office/drawing/2014/main" id="{EAC2BCE4-30E3-4700-8E63-CE687A15CD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111674"/>
            <a:ext cx="10905066" cy="4634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E2FCD5-A5EC-48F9-9767-25809371667B}"/>
              </a:ext>
            </a:extLst>
          </p:cNvPr>
          <p:cNvSpPr txBox="1"/>
          <p:nvPr/>
        </p:nvSpPr>
        <p:spPr>
          <a:xfrm>
            <a:off x="186790" y="6502124"/>
            <a:ext cx="12005210" cy="230832"/>
          </a:xfrm>
          <a:prstGeom prst="rect">
            <a:avLst/>
          </a:prstGeom>
          <a:noFill/>
        </p:spPr>
        <p:txBody>
          <a:bodyPr wrap="none" rtlCol="0">
            <a:spAutoFit/>
          </a:bodyPr>
          <a:lstStyle/>
          <a:p>
            <a:r>
              <a:rPr lang="en-US" sz="900" dirty="0"/>
              <a:t>Source: https://www.google.com/url?sa=i&amp;url=https%3A%2F%2Fastrobiomike.github.io%2Fabout%2F&amp;psig=AOvVaw0RKmkNIIBkA5hP7oX73zI2&amp;ust=1616086599613000&amp;source=images&amp;cd=vfe&amp;ved=0CAIQjRxqFwoTCOCYxe_lt-8CFQAAAAAdAAAAABAX</a:t>
            </a:r>
          </a:p>
        </p:txBody>
      </p:sp>
    </p:spTree>
    <p:extLst>
      <p:ext uri="{BB962C8B-B14F-4D97-AF65-F5344CB8AC3E}">
        <p14:creationId xmlns:p14="http://schemas.microsoft.com/office/powerpoint/2010/main" val="120953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65A4B-012A-496A-A7D3-4A48607792E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Jetstream via xsede</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Website&#10;&#10;Description automatically generated with medium confidence">
            <a:extLst>
              <a:ext uri="{FF2B5EF4-FFF2-40B4-BE49-F238E27FC236}">
                <a16:creationId xmlns:a16="http://schemas.microsoft.com/office/drawing/2014/main" id="{665EB37F-C57D-41B1-82A9-644ACA0C61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567" y="2911620"/>
            <a:ext cx="5455917" cy="3028033"/>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application, website&#10;&#10;Description automatically generated">
            <a:extLst>
              <a:ext uri="{FF2B5EF4-FFF2-40B4-BE49-F238E27FC236}">
                <a16:creationId xmlns:a16="http://schemas.microsoft.com/office/drawing/2014/main" id="{0B854BBB-DF5D-4C76-9B49-7C618082E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073" y="2932079"/>
            <a:ext cx="5455917" cy="2987114"/>
          </a:xfrm>
          <a:prstGeom prst="rect">
            <a:avLst/>
          </a:prstGeom>
        </p:spPr>
      </p:pic>
    </p:spTree>
    <p:extLst>
      <p:ext uri="{BB962C8B-B14F-4D97-AF65-F5344CB8AC3E}">
        <p14:creationId xmlns:p14="http://schemas.microsoft.com/office/powerpoint/2010/main" val="3873956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D435-DD20-42A5-B067-6FA332BB7E34}"/>
              </a:ext>
            </a:extLst>
          </p:cNvPr>
          <p:cNvSpPr>
            <a:spLocks noGrp="1"/>
          </p:cNvSpPr>
          <p:nvPr>
            <p:ph type="title"/>
          </p:nvPr>
        </p:nvSpPr>
        <p:spPr/>
        <p:txBody>
          <a:bodyPr/>
          <a:lstStyle/>
          <a:p>
            <a:r>
              <a:rPr lang="en-US" dirty="0"/>
              <a:t>Why learn bioinformatics?</a:t>
            </a:r>
          </a:p>
        </p:txBody>
      </p:sp>
      <p:sp>
        <p:nvSpPr>
          <p:cNvPr id="3" name="Content Placeholder 2">
            <a:extLst>
              <a:ext uri="{FF2B5EF4-FFF2-40B4-BE49-F238E27FC236}">
                <a16:creationId xmlns:a16="http://schemas.microsoft.com/office/drawing/2014/main" id="{548CCCF0-2B24-4AA4-A70C-D73FAA478F8F}"/>
              </a:ext>
            </a:extLst>
          </p:cNvPr>
          <p:cNvSpPr>
            <a:spLocks noGrp="1"/>
          </p:cNvSpPr>
          <p:nvPr>
            <p:ph idx="1"/>
          </p:nvPr>
        </p:nvSpPr>
        <p:spPr>
          <a:xfrm>
            <a:off x="838200" y="1825625"/>
            <a:ext cx="4959699" cy="4351338"/>
          </a:xfrm>
        </p:spPr>
        <p:txBody>
          <a:bodyPr>
            <a:normAutofit fontScale="92500" lnSpcReduction="20000"/>
          </a:bodyPr>
          <a:lstStyle/>
          <a:p>
            <a:pPr marL="0" indent="0">
              <a:buNone/>
            </a:pPr>
            <a:r>
              <a:rPr lang="en-US" dirty="0"/>
              <a:t>Gain many transferable skills!</a:t>
            </a:r>
          </a:p>
          <a:p>
            <a:pPr marL="0" indent="0">
              <a:buNone/>
            </a:pPr>
            <a:endParaRPr lang="en-US" dirty="0"/>
          </a:p>
          <a:p>
            <a:r>
              <a:rPr lang="en-US" dirty="0"/>
              <a:t>Data science</a:t>
            </a:r>
          </a:p>
          <a:p>
            <a:r>
              <a:rPr lang="en-US" dirty="0"/>
              <a:t>Personalized medicine</a:t>
            </a:r>
          </a:p>
          <a:p>
            <a:r>
              <a:rPr lang="en-US" dirty="0"/>
              <a:t>NGO agency scientist</a:t>
            </a:r>
          </a:p>
          <a:p>
            <a:pPr marL="0" indent="0">
              <a:buNone/>
            </a:pPr>
            <a:endParaRPr lang="en-US" dirty="0"/>
          </a:p>
          <a:p>
            <a:pPr marL="0" indent="0">
              <a:buNone/>
            </a:pPr>
            <a:r>
              <a:rPr lang="en-US" dirty="0"/>
              <a:t>Undergraduate degree</a:t>
            </a:r>
          </a:p>
          <a:p>
            <a:r>
              <a:rPr lang="en-US" dirty="0"/>
              <a:t>Grad school</a:t>
            </a:r>
          </a:p>
          <a:p>
            <a:pPr lvl="1"/>
            <a:r>
              <a:rPr lang="en-US" dirty="0"/>
              <a:t>Postdoc</a:t>
            </a:r>
          </a:p>
          <a:p>
            <a:pPr lvl="2"/>
            <a:r>
              <a:rPr lang="en-US" dirty="0"/>
              <a:t>Professor</a:t>
            </a:r>
          </a:p>
          <a:p>
            <a:pPr lvl="2"/>
            <a:r>
              <a:rPr lang="en-US" dirty="0"/>
              <a:t>Research scientist in industry</a:t>
            </a:r>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BFC8D138-A539-4F27-AB4E-3259434BD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364" y="1239751"/>
            <a:ext cx="6293912" cy="3485539"/>
          </a:xfrm>
          <a:prstGeom prst="rect">
            <a:avLst/>
          </a:prstGeom>
        </p:spPr>
      </p:pic>
      <p:pic>
        <p:nvPicPr>
          <p:cNvPr id="8194" name="Picture 2" descr="Spotify logo and symbol, meaning, history, PNG">
            <a:extLst>
              <a:ext uri="{FF2B5EF4-FFF2-40B4-BE49-F238E27FC236}">
                <a16:creationId xmlns:a16="http://schemas.microsoft.com/office/drawing/2014/main" id="{7C396A43-B59D-4B3A-965F-F33BFF541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9951" y="4737186"/>
            <a:ext cx="26003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lossier: Disrupting the Traditional Beauty Industry - Digital Innovation  and Transformation">
            <a:extLst>
              <a:ext uri="{FF2B5EF4-FFF2-40B4-BE49-F238E27FC236}">
                <a16:creationId xmlns:a16="http://schemas.microsoft.com/office/drawing/2014/main" id="{F2E780B4-F583-40AE-BF0A-0DE83006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568" y="5226325"/>
            <a:ext cx="3149383" cy="78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57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070D-67FE-4529-8D00-8FB80BAA422B}"/>
              </a:ext>
            </a:extLst>
          </p:cNvPr>
          <p:cNvSpPr>
            <a:spLocks noGrp="1"/>
          </p:cNvSpPr>
          <p:nvPr>
            <p:ph type="title"/>
          </p:nvPr>
        </p:nvSpPr>
        <p:spPr/>
        <p:txBody>
          <a:bodyPr/>
          <a:lstStyle/>
          <a:p>
            <a:r>
              <a:rPr lang="en-US" dirty="0"/>
              <a:t>Internship</a:t>
            </a:r>
          </a:p>
        </p:txBody>
      </p:sp>
      <p:sp>
        <p:nvSpPr>
          <p:cNvPr id="3" name="Content Placeholder 2">
            <a:extLst>
              <a:ext uri="{FF2B5EF4-FFF2-40B4-BE49-F238E27FC236}">
                <a16:creationId xmlns:a16="http://schemas.microsoft.com/office/drawing/2014/main" id="{DB6F2285-0D66-4D0A-A701-5CF68CB3AA9F}"/>
              </a:ext>
            </a:extLst>
          </p:cNvPr>
          <p:cNvSpPr>
            <a:spLocks noGrp="1"/>
          </p:cNvSpPr>
          <p:nvPr>
            <p:ph idx="1"/>
          </p:nvPr>
        </p:nvSpPr>
        <p:spPr/>
        <p:txBody>
          <a:bodyPr>
            <a:normAutofit lnSpcReduction="10000"/>
          </a:bodyPr>
          <a:lstStyle/>
          <a:p>
            <a:pPr marL="0" indent="0">
              <a:buNone/>
            </a:pPr>
            <a:r>
              <a:rPr lang="en-US" sz="1800" dirty="0"/>
              <a:t>Work on data analyses for kelp and urchin datasets</a:t>
            </a:r>
          </a:p>
          <a:p>
            <a:pPr marL="0" indent="0">
              <a:buNone/>
            </a:pPr>
            <a:r>
              <a:rPr lang="en-US" sz="1800" dirty="0"/>
              <a:t>	</a:t>
            </a:r>
            <a:r>
              <a:rPr lang="en-US" sz="1800" dirty="0">
                <a:hlinkClick r:id="rId3"/>
              </a:rPr>
              <a:t>California Conservation Genomics Project</a:t>
            </a:r>
            <a:r>
              <a:rPr lang="en-US" sz="1800" dirty="0"/>
              <a:t>: project PI Rachael Bay</a:t>
            </a:r>
          </a:p>
          <a:p>
            <a:pPr marL="0" indent="0">
              <a:buNone/>
            </a:pPr>
            <a:endParaRPr lang="en-US" sz="1800" dirty="0"/>
          </a:p>
          <a:p>
            <a:pPr marL="0" indent="0">
              <a:buNone/>
            </a:pPr>
            <a:r>
              <a:rPr lang="en-US" sz="1800" dirty="0"/>
              <a:t>Current team: Serena Caplins (Postdoc), Vanessa Guerra (Postdoc), Rachael Bay (Associate Professor), Maddie Armstrong (PhD student), Josh Melendez (MS student CSULA)</a:t>
            </a:r>
          </a:p>
          <a:p>
            <a:pPr marL="0" indent="0">
              <a:buNone/>
            </a:pPr>
            <a:r>
              <a:rPr lang="en-US" sz="1800" dirty="0"/>
              <a:t>	</a:t>
            </a:r>
            <a:r>
              <a:rPr lang="en-US" sz="1800" b="1" dirty="0"/>
              <a:t>+ 3 undergraduate students!</a:t>
            </a:r>
          </a:p>
          <a:p>
            <a:pPr marL="0" indent="0">
              <a:buNone/>
            </a:pPr>
            <a:endParaRPr lang="en-US" sz="1800" dirty="0"/>
          </a:p>
          <a:p>
            <a:pPr marL="0" indent="0">
              <a:buNone/>
            </a:pPr>
            <a:r>
              <a:rPr lang="en-US" sz="1800" dirty="0"/>
              <a:t>Part-time for 8 weeks = $15/hour for 160 hours ($2500).</a:t>
            </a:r>
          </a:p>
          <a:p>
            <a:pPr marL="0" indent="0">
              <a:buNone/>
            </a:pPr>
            <a:r>
              <a:rPr lang="en-US" sz="1800" dirty="0"/>
              <a:t>Start Mid June – End of August</a:t>
            </a:r>
          </a:p>
          <a:p>
            <a:pPr marL="0" indent="0">
              <a:buNone/>
            </a:pPr>
            <a:endParaRPr lang="en-US" sz="1800" dirty="0"/>
          </a:p>
          <a:p>
            <a:pPr marL="0" indent="0">
              <a:buNone/>
            </a:pPr>
            <a:r>
              <a:rPr lang="en-US" sz="1800" dirty="0"/>
              <a:t>Participate in data analyses, figure generation, and statistical analyses, read scientific papers, and software documentation</a:t>
            </a:r>
          </a:p>
          <a:p>
            <a:pPr marL="0" indent="0">
              <a:buNone/>
            </a:pPr>
            <a:r>
              <a:rPr lang="en-US" sz="1800" dirty="0"/>
              <a:t>Weekly team meetings</a:t>
            </a:r>
          </a:p>
        </p:txBody>
      </p:sp>
    </p:spTree>
    <p:extLst>
      <p:ext uri="{BB962C8B-B14F-4D97-AF65-F5344CB8AC3E}">
        <p14:creationId xmlns:p14="http://schemas.microsoft.com/office/powerpoint/2010/main" val="312531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FD5E31-78FF-401D-9850-1E8546B2CC9B}"/>
              </a:ext>
            </a:extLst>
          </p:cNvPr>
          <p:cNvSpPr>
            <a:spLocks noGrp="1"/>
          </p:cNvSpPr>
          <p:nvPr>
            <p:ph type="title"/>
          </p:nvPr>
        </p:nvSpPr>
        <p:spPr>
          <a:xfrm>
            <a:off x="762000" y="559678"/>
            <a:ext cx="3567915" cy="4952492"/>
          </a:xfrm>
        </p:spPr>
        <p:txBody>
          <a:bodyPr>
            <a:normAutofit/>
          </a:bodyPr>
          <a:lstStyle/>
          <a:p>
            <a:r>
              <a:rPr lang="en-US" dirty="0">
                <a:solidFill>
                  <a:schemeClr val="bg1"/>
                </a:solidFill>
              </a:rPr>
              <a:t>Internship Application:</a:t>
            </a:r>
            <a:br>
              <a:rPr lang="en-US" dirty="0">
                <a:solidFill>
                  <a:schemeClr val="bg1"/>
                </a:solidFill>
              </a:rPr>
            </a:br>
            <a:br>
              <a:rPr lang="en-US" dirty="0">
                <a:solidFill>
                  <a:schemeClr val="bg1"/>
                </a:solidFill>
              </a:rPr>
            </a:br>
            <a:r>
              <a:rPr lang="en-US" dirty="0">
                <a:solidFill>
                  <a:schemeClr val="bg1"/>
                </a:solidFill>
              </a:rPr>
              <a:t>Due May 4th</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7F80BEE1-BD28-46B6-8BBB-A5B40648941E}"/>
              </a:ext>
            </a:extLst>
          </p:cNvPr>
          <p:cNvGraphicFramePr>
            <a:graphicFrameLocks noGrp="1"/>
          </p:cNvGraphicFramePr>
          <p:nvPr>
            <p:ph idx="1"/>
            <p:extLst>
              <p:ext uri="{D42A27DB-BD31-4B8C-83A1-F6EECF244321}">
                <p14:modId xmlns:p14="http://schemas.microsoft.com/office/powerpoint/2010/main" val="1677732991"/>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150" name="Picture 6" descr="Star Wars 4th Be With You Shopping | Limited Time Magic | Disney's  Hollywood Studios">
            <a:extLst>
              <a:ext uri="{FF2B5EF4-FFF2-40B4-BE49-F238E27FC236}">
                <a16:creationId xmlns:a16="http://schemas.microsoft.com/office/drawing/2014/main" id="{99E85365-1664-44E8-8975-B938AD79C7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2" y="4421687"/>
            <a:ext cx="4514105" cy="213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235896-4181-490B-A3CE-D5A07735C53E}"/>
              </a:ext>
            </a:extLst>
          </p:cNvPr>
          <p:cNvPicPr>
            <a:picLocks noChangeAspect="1"/>
          </p:cNvPicPr>
          <p:nvPr/>
        </p:nvPicPr>
        <p:blipFill rotWithShape="1">
          <a:blip r:embed="rId3">
            <a:alphaModFix/>
          </a:blip>
          <a:srcRect t="14197" r="1" b="1"/>
          <a:stretch/>
        </p:blipFill>
        <p:spPr>
          <a:xfrm>
            <a:off x="5797543" y="10"/>
            <a:ext cx="6394152" cy="6857990"/>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E79C524E-FE36-4BA6-AB24-D4E927A14C5C}"/>
              </a:ext>
            </a:extLst>
          </p:cNvPr>
          <p:cNvSpPr>
            <a:spLocks noGrp="1"/>
          </p:cNvSpPr>
          <p:nvPr>
            <p:ph type="title"/>
          </p:nvPr>
        </p:nvSpPr>
        <p:spPr>
          <a:xfrm>
            <a:off x="200967" y="798445"/>
            <a:ext cx="5407667" cy="1311664"/>
          </a:xfrm>
        </p:spPr>
        <p:txBody>
          <a:bodyPr>
            <a:normAutofit/>
          </a:bodyPr>
          <a:lstStyle/>
          <a:p>
            <a:r>
              <a:rPr lang="en-US" dirty="0">
                <a:solidFill>
                  <a:srgbClr val="000000"/>
                </a:solidFill>
              </a:rPr>
              <a:t>What is Marine Genomics?</a:t>
            </a:r>
          </a:p>
        </p:txBody>
      </p:sp>
      <p:sp>
        <p:nvSpPr>
          <p:cNvPr id="3" name="Content Placeholder 2">
            <a:extLst>
              <a:ext uri="{FF2B5EF4-FFF2-40B4-BE49-F238E27FC236}">
                <a16:creationId xmlns:a16="http://schemas.microsoft.com/office/drawing/2014/main" id="{BECD698F-A041-4C3D-A794-32ABD68A8E13}"/>
              </a:ext>
            </a:extLst>
          </p:cNvPr>
          <p:cNvSpPr>
            <a:spLocks noGrp="1"/>
          </p:cNvSpPr>
          <p:nvPr>
            <p:ph idx="1"/>
          </p:nvPr>
        </p:nvSpPr>
        <p:spPr>
          <a:xfrm>
            <a:off x="410759" y="1915357"/>
            <a:ext cx="5807946" cy="3205158"/>
          </a:xfrm>
        </p:spPr>
        <p:txBody>
          <a:bodyPr anchor="ctr">
            <a:normAutofit/>
          </a:bodyPr>
          <a:lstStyle/>
          <a:p>
            <a:pPr marL="0" indent="0">
              <a:buNone/>
            </a:pPr>
            <a:r>
              <a:rPr lang="en-US" sz="2000" dirty="0">
                <a:solidFill>
                  <a:srgbClr val="000000"/>
                </a:solidFill>
              </a:rPr>
              <a:t>Using genomic data to answer questions about the evolutionary biology of marine organisms. </a:t>
            </a: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p:txBody>
      </p:sp>
      <p:sp>
        <p:nvSpPr>
          <p:cNvPr id="5" name="Isosceles Triangle 4">
            <a:extLst>
              <a:ext uri="{FF2B5EF4-FFF2-40B4-BE49-F238E27FC236}">
                <a16:creationId xmlns:a16="http://schemas.microsoft.com/office/drawing/2014/main" id="{D089EDA0-D1E1-4FBE-A767-CB53432B5708}"/>
              </a:ext>
            </a:extLst>
          </p:cNvPr>
          <p:cNvSpPr/>
          <p:nvPr/>
        </p:nvSpPr>
        <p:spPr>
          <a:xfrm>
            <a:off x="1689545" y="3555728"/>
            <a:ext cx="2390086" cy="1950769"/>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016045-9FDA-47E3-933F-8D6E18BFCA4F}"/>
              </a:ext>
            </a:extLst>
          </p:cNvPr>
          <p:cNvSpPr txBox="1"/>
          <p:nvPr/>
        </p:nvSpPr>
        <p:spPr>
          <a:xfrm>
            <a:off x="2330590" y="3186396"/>
            <a:ext cx="1107996" cy="369332"/>
          </a:xfrm>
          <a:prstGeom prst="rect">
            <a:avLst/>
          </a:prstGeom>
          <a:noFill/>
        </p:spPr>
        <p:txBody>
          <a:bodyPr wrap="none" rtlCol="0">
            <a:spAutoFit/>
          </a:bodyPr>
          <a:lstStyle/>
          <a:p>
            <a:r>
              <a:rPr lang="en-US" dirty="0"/>
              <a:t>Genotype</a:t>
            </a:r>
          </a:p>
        </p:txBody>
      </p:sp>
      <p:sp>
        <p:nvSpPr>
          <p:cNvPr id="19" name="TextBox 18">
            <a:extLst>
              <a:ext uri="{FF2B5EF4-FFF2-40B4-BE49-F238E27FC236}">
                <a16:creationId xmlns:a16="http://schemas.microsoft.com/office/drawing/2014/main" id="{98E54B70-5B55-463B-BA34-A4E31FF2FA6C}"/>
              </a:ext>
            </a:extLst>
          </p:cNvPr>
          <p:cNvSpPr txBox="1"/>
          <p:nvPr/>
        </p:nvSpPr>
        <p:spPr>
          <a:xfrm>
            <a:off x="3576835" y="5489847"/>
            <a:ext cx="1202573" cy="369332"/>
          </a:xfrm>
          <a:prstGeom prst="rect">
            <a:avLst/>
          </a:prstGeom>
          <a:noFill/>
        </p:spPr>
        <p:txBody>
          <a:bodyPr wrap="none" rtlCol="0">
            <a:spAutoFit/>
          </a:bodyPr>
          <a:lstStyle/>
          <a:p>
            <a:r>
              <a:rPr lang="en-US" dirty="0"/>
              <a:t>Phenotype</a:t>
            </a:r>
          </a:p>
        </p:txBody>
      </p:sp>
      <p:sp>
        <p:nvSpPr>
          <p:cNvPr id="20" name="TextBox 19">
            <a:extLst>
              <a:ext uri="{FF2B5EF4-FFF2-40B4-BE49-F238E27FC236}">
                <a16:creationId xmlns:a16="http://schemas.microsoft.com/office/drawing/2014/main" id="{C1D6242B-C515-4CF4-8897-105E1A1D9508}"/>
              </a:ext>
            </a:extLst>
          </p:cNvPr>
          <p:cNvSpPr txBox="1"/>
          <p:nvPr/>
        </p:nvSpPr>
        <p:spPr>
          <a:xfrm>
            <a:off x="848019" y="5506497"/>
            <a:ext cx="1388457" cy="369332"/>
          </a:xfrm>
          <a:prstGeom prst="rect">
            <a:avLst/>
          </a:prstGeom>
          <a:noFill/>
        </p:spPr>
        <p:txBody>
          <a:bodyPr wrap="none" rtlCol="0">
            <a:spAutoFit/>
          </a:bodyPr>
          <a:lstStyle/>
          <a:p>
            <a:r>
              <a:rPr lang="en-US" dirty="0"/>
              <a:t>Environment</a:t>
            </a:r>
          </a:p>
        </p:txBody>
      </p:sp>
      <p:cxnSp>
        <p:nvCxnSpPr>
          <p:cNvPr id="8" name="Straight Connector 7">
            <a:extLst>
              <a:ext uri="{FF2B5EF4-FFF2-40B4-BE49-F238E27FC236}">
                <a16:creationId xmlns:a16="http://schemas.microsoft.com/office/drawing/2014/main" id="{6CA3B58E-4F5A-483C-9106-204918B484C8}"/>
              </a:ext>
            </a:extLst>
          </p:cNvPr>
          <p:cNvCxnSpPr/>
          <p:nvPr/>
        </p:nvCxnSpPr>
        <p:spPr>
          <a:xfrm flipV="1">
            <a:off x="1308963" y="3555728"/>
            <a:ext cx="1152883" cy="17899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249179D-D1E3-4B54-B478-320F4526522D}"/>
              </a:ext>
            </a:extLst>
          </p:cNvPr>
          <p:cNvCxnSpPr>
            <a:cxnSpLocks/>
          </p:cNvCxnSpPr>
          <p:nvPr/>
        </p:nvCxnSpPr>
        <p:spPr>
          <a:xfrm>
            <a:off x="3253862" y="3497256"/>
            <a:ext cx="1175658" cy="17899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47A269-3E4D-4CF9-A464-E2EC5452E8B1}"/>
              </a:ext>
            </a:extLst>
          </p:cNvPr>
          <p:cNvSpPr txBox="1"/>
          <p:nvPr/>
        </p:nvSpPr>
        <p:spPr>
          <a:xfrm>
            <a:off x="3814645" y="4117541"/>
            <a:ext cx="2051267" cy="369332"/>
          </a:xfrm>
          <a:prstGeom prst="rect">
            <a:avLst/>
          </a:prstGeom>
          <a:noFill/>
        </p:spPr>
        <p:txBody>
          <a:bodyPr wrap="none" rtlCol="0">
            <a:spAutoFit/>
          </a:bodyPr>
          <a:lstStyle/>
          <a:p>
            <a:r>
              <a:rPr lang="en-US" dirty="0"/>
              <a:t>Ecological genomics</a:t>
            </a:r>
          </a:p>
        </p:txBody>
      </p:sp>
      <p:sp>
        <p:nvSpPr>
          <p:cNvPr id="24" name="TextBox 23">
            <a:extLst>
              <a:ext uri="{FF2B5EF4-FFF2-40B4-BE49-F238E27FC236}">
                <a16:creationId xmlns:a16="http://schemas.microsoft.com/office/drawing/2014/main" id="{DC464C8F-4923-40EA-89AE-7926BF7BEEA7}"/>
              </a:ext>
            </a:extLst>
          </p:cNvPr>
          <p:cNvSpPr txBox="1"/>
          <p:nvPr/>
        </p:nvSpPr>
        <p:spPr>
          <a:xfrm>
            <a:off x="71660" y="4081393"/>
            <a:ext cx="1993816" cy="369332"/>
          </a:xfrm>
          <a:prstGeom prst="rect">
            <a:avLst/>
          </a:prstGeom>
          <a:noFill/>
        </p:spPr>
        <p:txBody>
          <a:bodyPr wrap="none" rtlCol="0">
            <a:spAutoFit/>
          </a:bodyPr>
          <a:lstStyle/>
          <a:p>
            <a:r>
              <a:rPr lang="en-US" dirty="0"/>
              <a:t>Seascape genomics</a:t>
            </a:r>
          </a:p>
        </p:txBody>
      </p:sp>
      <p:sp>
        <p:nvSpPr>
          <p:cNvPr id="23" name="TextBox 22">
            <a:extLst>
              <a:ext uri="{FF2B5EF4-FFF2-40B4-BE49-F238E27FC236}">
                <a16:creationId xmlns:a16="http://schemas.microsoft.com/office/drawing/2014/main" id="{A5507720-AD45-407B-B0E0-99200332A9EC}"/>
              </a:ext>
            </a:extLst>
          </p:cNvPr>
          <p:cNvSpPr txBox="1"/>
          <p:nvPr/>
        </p:nvSpPr>
        <p:spPr>
          <a:xfrm>
            <a:off x="71660" y="6494305"/>
            <a:ext cx="4956806" cy="261610"/>
          </a:xfrm>
          <a:prstGeom prst="rect">
            <a:avLst/>
          </a:prstGeom>
          <a:noFill/>
        </p:spPr>
        <p:txBody>
          <a:bodyPr wrap="none" rtlCol="0">
            <a:spAutoFit/>
          </a:bodyPr>
          <a:lstStyle/>
          <a:p>
            <a:r>
              <a:rPr lang="en-US" sz="1100" dirty="0"/>
              <a:t>Figure modified from: https://link.springer.com/article/10.1007/s11295-013-0596-x</a:t>
            </a:r>
          </a:p>
        </p:txBody>
      </p:sp>
      <p:sp>
        <p:nvSpPr>
          <p:cNvPr id="7" name="Rectangle 6">
            <a:extLst>
              <a:ext uri="{FF2B5EF4-FFF2-40B4-BE49-F238E27FC236}">
                <a16:creationId xmlns:a16="http://schemas.microsoft.com/office/drawing/2014/main" id="{2F2CFCE5-683F-413F-B0CA-1B2CEC484B65}"/>
              </a:ext>
            </a:extLst>
          </p:cNvPr>
          <p:cNvSpPr/>
          <p:nvPr/>
        </p:nvSpPr>
        <p:spPr>
          <a:xfrm>
            <a:off x="410759" y="35527"/>
            <a:ext cx="1654717" cy="363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 Recording</a:t>
            </a:r>
          </a:p>
        </p:txBody>
      </p:sp>
    </p:spTree>
    <p:extLst>
      <p:ext uri="{BB962C8B-B14F-4D97-AF65-F5344CB8AC3E}">
        <p14:creationId xmlns:p14="http://schemas.microsoft.com/office/powerpoint/2010/main" val="291087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FADE3-6AA3-4425-A1D0-C6DE232F4869}"/>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endParaRPr lang="en-US" sz="5200"/>
          </a:p>
        </p:txBody>
      </p:sp>
      <p:pic>
        <p:nvPicPr>
          <p:cNvPr id="4098" name="Picture 2" descr="image">
            <a:extLst>
              <a:ext uri="{FF2B5EF4-FFF2-40B4-BE49-F238E27FC236}">
                <a16:creationId xmlns:a16="http://schemas.microsoft.com/office/drawing/2014/main" id="{8455100C-149E-47FF-ADBF-17EEFC9665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0218" y="3586129"/>
            <a:ext cx="3797536" cy="2677258"/>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2" descr="Graphical user interface, text&#10;&#10;Description automatically generated">
            <a:extLst>
              <a:ext uri="{FF2B5EF4-FFF2-40B4-BE49-F238E27FC236}">
                <a16:creationId xmlns:a16="http://schemas.microsoft.com/office/drawing/2014/main" id="{79BDC52D-4782-43B7-8FE2-B970DD5AB41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7135" y="393066"/>
            <a:ext cx="5773847" cy="2757011"/>
          </a:xfrm>
          <a:prstGeom prst="rect">
            <a:avLst/>
          </a:prstGeom>
        </p:spPr>
      </p:pic>
      <p:pic>
        <p:nvPicPr>
          <p:cNvPr id="14" name="Picture 6" descr="Parastichopus californicus Archives - vic high">
            <a:extLst>
              <a:ext uri="{FF2B5EF4-FFF2-40B4-BE49-F238E27FC236}">
                <a16:creationId xmlns:a16="http://schemas.microsoft.com/office/drawing/2014/main" id="{3853384C-9E09-4A2C-9119-531F95CFEF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0982" y="283540"/>
            <a:ext cx="5153291" cy="275701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a:extLst>
              <a:ext uri="{FF2B5EF4-FFF2-40B4-BE49-F238E27FC236}">
                <a16:creationId xmlns:a16="http://schemas.microsoft.com/office/drawing/2014/main" id="{41003DFB-C69C-4CEB-87C1-A14E740501A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01531" y="3150077"/>
            <a:ext cx="3506065" cy="3514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72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18AA-249D-4259-B1E6-014D99E5F099}"/>
              </a:ext>
            </a:extLst>
          </p:cNvPr>
          <p:cNvSpPr>
            <a:spLocks noGrp="1"/>
          </p:cNvSpPr>
          <p:nvPr>
            <p:ph type="title"/>
          </p:nvPr>
        </p:nvSpPr>
        <p:spPr/>
        <p:txBody>
          <a:bodyPr/>
          <a:lstStyle/>
          <a:p>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680BF0CE-3CE6-48D4-A93C-4ABD4CA1EF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5125"/>
            <a:ext cx="7325747" cy="2695951"/>
          </a:xfrm>
        </p:spPr>
      </p:pic>
      <p:pic>
        <p:nvPicPr>
          <p:cNvPr id="7" name="Picture 6" descr="A picture containing text, invertebrate, mollusk, indoor&#10;&#10;Description automatically generated">
            <a:extLst>
              <a:ext uri="{FF2B5EF4-FFF2-40B4-BE49-F238E27FC236}">
                <a16:creationId xmlns:a16="http://schemas.microsoft.com/office/drawing/2014/main" id="{3E42CA40-E5A5-473B-8C5F-384C55097017}"/>
              </a:ext>
            </a:extLst>
          </p:cNvPr>
          <p:cNvPicPr>
            <a:picLocks noChangeAspect="1"/>
          </p:cNvPicPr>
          <p:nvPr/>
        </p:nvPicPr>
        <p:blipFill rotWithShape="1">
          <a:blip r:embed="rId4">
            <a:extLst>
              <a:ext uri="{28A0092B-C50C-407E-A947-70E740481C1C}">
                <a14:useLocalDpi xmlns:a14="http://schemas.microsoft.com/office/drawing/2010/main" val="0"/>
              </a:ext>
            </a:extLst>
          </a:blip>
          <a:srcRect l="4878" t="5740" r="5047"/>
          <a:stretch/>
        </p:blipFill>
        <p:spPr>
          <a:xfrm>
            <a:off x="6905000" y="3061076"/>
            <a:ext cx="5047989" cy="3535561"/>
          </a:xfrm>
          <a:prstGeom prst="rect">
            <a:avLst/>
          </a:prstGeom>
        </p:spPr>
      </p:pic>
      <p:pic>
        <p:nvPicPr>
          <p:cNvPr id="9" name="Picture 8" descr="Chart&#10;&#10;Description automatically generated with low confidence">
            <a:extLst>
              <a:ext uri="{FF2B5EF4-FFF2-40B4-BE49-F238E27FC236}">
                <a16:creationId xmlns:a16="http://schemas.microsoft.com/office/drawing/2014/main" id="{B9FDBCB9-93AC-4DF3-B6AD-C553E0BFD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73" y="3532340"/>
            <a:ext cx="6323500" cy="2982948"/>
          </a:xfrm>
          <a:prstGeom prst="rect">
            <a:avLst/>
          </a:prstGeom>
        </p:spPr>
      </p:pic>
    </p:spTree>
    <p:extLst>
      <p:ext uri="{BB962C8B-B14F-4D97-AF65-F5344CB8AC3E}">
        <p14:creationId xmlns:p14="http://schemas.microsoft.com/office/powerpoint/2010/main" val="3261973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1882ECEB-DEFA-46BC-BF89-3B44D59F8F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1521"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EE1024A6-19FA-442E-8261-8E89128758B0}"/>
              </a:ext>
            </a:extLst>
          </p:cNvPr>
          <p:cNvSpPr>
            <a:spLocks noGrp="1"/>
          </p:cNvSpPr>
          <p:nvPr>
            <p:ph type="title"/>
          </p:nvPr>
        </p:nvSpPr>
        <p:spPr>
          <a:xfrm>
            <a:off x="371094" y="1161288"/>
            <a:ext cx="3438144" cy="1124712"/>
          </a:xfrm>
        </p:spPr>
        <p:txBody>
          <a:bodyPr anchor="b">
            <a:normAutofit/>
          </a:bodyPr>
          <a:lstStyle/>
          <a:p>
            <a:endParaRPr lang="en-US" sz="280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Text&#10;&#10;Description automatically generated">
            <a:extLst>
              <a:ext uri="{FF2B5EF4-FFF2-40B4-BE49-F238E27FC236}">
                <a16:creationId xmlns:a16="http://schemas.microsoft.com/office/drawing/2014/main" id="{28D41EA4-84EA-43D2-B79B-8B75574CF14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8784" y="787481"/>
            <a:ext cx="4279376" cy="1734411"/>
          </a:xfrm>
        </p:spPr>
      </p:pic>
      <p:pic>
        <p:nvPicPr>
          <p:cNvPr id="9" name="Picture 8" descr="Chart&#10;&#10;Description automatically generated">
            <a:extLst>
              <a:ext uri="{FF2B5EF4-FFF2-40B4-BE49-F238E27FC236}">
                <a16:creationId xmlns:a16="http://schemas.microsoft.com/office/drawing/2014/main" id="{FC2046D3-D4B5-439C-AA18-2472B12555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052" y="2521892"/>
            <a:ext cx="3834690" cy="4236650"/>
          </a:xfrm>
          <a:prstGeom prst="rect">
            <a:avLst/>
          </a:prstGeom>
        </p:spPr>
      </p:pic>
    </p:spTree>
    <p:extLst>
      <p:ext uri="{BB962C8B-B14F-4D97-AF65-F5344CB8AC3E}">
        <p14:creationId xmlns:p14="http://schemas.microsoft.com/office/powerpoint/2010/main" val="2885362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0C46-D587-4A9F-B0C6-11C4BFD11242}"/>
              </a:ext>
            </a:extLst>
          </p:cNvPr>
          <p:cNvSpPr>
            <a:spLocks noGrp="1"/>
          </p:cNvSpPr>
          <p:nvPr>
            <p:ph type="title"/>
          </p:nvPr>
        </p:nvSpPr>
        <p:spPr/>
        <p:txBody>
          <a:bodyPr/>
          <a:lstStyle/>
          <a:p>
            <a:r>
              <a:rPr lang="en-US" dirty="0"/>
              <a:t>How do we do marine genomics?</a:t>
            </a:r>
          </a:p>
        </p:txBody>
      </p:sp>
      <p:pic>
        <p:nvPicPr>
          <p:cNvPr id="2052" name="Picture 4" descr="1) Next Generation Sequencing (NGS) - An Introduction - YouTube">
            <a:extLst>
              <a:ext uri="{FF2B5EF4-FFF2-40B4-BE49-F238E27FC236}">
                <a16:creationId xmlns:a16="http://schemas.microsoft.com/office/drawing/2014/main" id="{08209479-7D0F-42B7-8CC0-AA3547BED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395" y="3991446"/>
            <a:ext cx="2863586" cy="1610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6100D7-FC10-4F12-9D79-C297B134E0BD}"/>
              </a:ext>
            </a:extLst>
          </p:cNvPr>
          <p:cNvSpPr txBox="1"/>
          <p:nvPr/>
        </p:nvSpPr>
        <p:spPr>
          <a:xfrm>
            <a:off x="4338395" y="5587153"/>
            <a:ext cx="2863586" cy="400110"/>
          </a:xfrm>
          <a:prstGeom prst="rect">
            <a:avLst/>
          </a:prstGeom>
          <a:noFill/>
        </p:spPr>
        <p:txBody>
          <a:bodyPr wrap="square" rtlCol="0">
            <a:spAutoFit/>
          </a:bodyPr>
          <a:lstStyle/>
          <a:p>
            <a:r>
              <a:rPr lang="en-US" sz="1000" dirty="0"/>
              <a:t>https://www.youtube.com/watch?v=jFCD8Q6qSTM&amp;ab_channel=AppliedBiologicalMaterials-abm</a:t>
            </a:r>
          </a:p>
        </p:txBody>
      </p:sp>
      <p:sp>
        <p:nvSpPr>
          <p:cNvPr id="6" name="TextBox 5">
            <a:extLst>
              <a:ext uri="{FF2B5EF4-FFF2-40B4-BE49-F238E27FC236}">
                <a16:creationId xmlns:a16="http://schemas.microsoft.com/office/drawing/2014/main" id="{5A9E8E6E-D054-4DE9-B1E7-A0F79DB6F126}"/>
              </a:ext>
            </a:extLst>
          </p:cNvPr>
          <p:cNvSpPr txBox="1"/>
          <p:nvPr/>
        </p:nvSpPr>
        <p:spPr>
          <a:xfrm>
            <a:off x="172245" y="2204637"/>
            <a:ext cx="2374048" cy="1200329"/>
          </a:xfrm>
          <a:prstGeom prst="rect">
            <a:avLst/>
          </a:prstGeom>
          <a:noFill/>
          <a:ln>
            <a:solidFill>
              <a:schemeClr val="accent1"/>
            </a:solidFill>
          </a:ln>
        </p:spPr>
        <p:txBody>
          <a:bodyPr wrap="none" rtlCol="0">
            <a:spAutoFit/>
          </a:bodyPr>
          <a:lstStyle/>
          <a:p>
            <a:pPr algn="ctr"/>
            <a:r>
              <a:rPr lang="en-US" dirty="0"/>
              <a:t>Design experiment</a:t>
            </a:r>
          </a:p>
          <a:p>
            <a:pPr algn="ctr"/>
            <a:endParaRPr lang="en-US" dirty="0"/>
          </a:p>
          <a:p>
            <a:pPr algn="ctr"/>
            <a:r>
              <a:rPr lang="en-US" dirty="0"/>
              <a:t>Lab experiment</a:t>
            </a:r>
          </a:p>
          <a:p>
            <a:pPr algn="ctr"/>
            <a:r>
              <a:rPr lang="en-US" dirty="0"/>
              <a:t>Field collection scheme</a:t>
            </a:r>
          </a:p>
        </p:txBody>
      </p:sp>
      <p:grpSp>
        <p:nvGrpSpPr>
          <p:cNvPr id="10" name="Group 9">
            <a:extLst>
              <a:ext uri="{FF2B5EF4-FFF2-40B4-BE49-F238E27FC236}">
                <a16:creationId xmlns:a16="http://schemas.microsoft.com/office/drawing/2014/main" id="{1C9B021C-E9DF-41BA-81E3-2E12221EF989}"/>
              </a:ext>
            </a:extLst>
          </p:cNvPr>
          <p:cNvGrpSpPr/>
          <p:nvPr/>
        </p:nvGrpSpPr>
        <p:grpSpPr>
          <a:xfrm>
            <a:off x="454630" y="4609943"/>
            <a:ext cx="1809278" cy="1201800"/>
            <a:chOff x="2759914" y="2987903"/>
            <a:chExt cx="1809278" cy="1201800"/>
          </a:xfrm>
        </p:grpSpPr>
        <p:pic>
          <p:nvPicPr>
            <p:cNvPr id="2050" name="Picture 2" descr="Extracting DNA From Strawberries : 12 Steps - Instructables">
              <a:extLst>
                <a:ext uri="{FF2B5EF4-FFF2-40B4-BE49-F238E27FC236}">
                  <a16:creationId xmlns:a16="http://schemas.microsoft.com/office/drawing/2014/main" id="{EA6B9482-6AA8-4187-BC78-30749A64B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118" y="2987903"/>
              <a:ext cx="426871" cy="78404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277E006-ABB1-4A15-8D0F-CE52CA168435}"/>
                </a:ext>
              </a:extLst>
            </p:cNvPr>
            <p:cNvSpPr txBox="1"/>
            <p:nvPr/>
          </p:nvSpPr>
          <p:spPr>
            <a:xfrm>
              <a:off x="2759914" y="3820371"/>
              <a:ext cx="1809278" cy="369332"/>
            </a:xfrm>
            <a:prstGeom prst="rect">
              <a:avLst/>
            </a:prstGeom>
            <a:noFill/>
            <a:ln>
              <a:solidFill>
                <a:schemeClr val="accent1"/>
              </a:solidFill>
            </a:ln>
          </p:spPr>
          <p:txBody>
            <a:bodyPr wrap="none" rtlCol="0">
              <a:spAutoFit/>
            </a:bodyPr>
            <a:lstStyle/>
            <a:p>
              <a:r>
                <a:rPr lang="en-US" dirty="0"/>
                <a:t>Extract DNA/RNA</a:t>
              </a:r>
            </a:p>
          </p:txBody>
        </p:sp>
      </p:grpSp>
      <p:sp>
        <p:nvSpPr>
          <p:cNvPr id="8" name="Arrow: Right 7">
            <a:extLst>
              <a:ext uri="{FF2B5EF4-FFF2-40B4-BE49-F238E27FC236}">
                <a16:creationId xmlns:a16="http://schemas.microsoft.com/office/drawing/2014/main" id="{980BA14E-49E8-4E77-BF16-6BD09E378AA1}"/>
              </a:ext>
            </a:extLst>
          </p:cNvPr>
          <p:cNvSpPr/>
          <p:nvPr/>
        </p:nvSpPr>
        <p:spPr>
          <a:xfrm rot="5400000">
            <a:off x="978696" y="3765139"/>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903C76EB-011A-405F-95D5-0B768D77D161}"/>
              </a:ext>
            </a:extLst>
          </p:cNvPr>
          <p:cNvSpPr/>
          <p:nvPr/>
        </p:nvSpPr>
        <p:spPr>
          <a:xfrm>
            <a:off x="2923050" y="4712858"/>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5CB9C5A-F617-49BA-A96E-E7258A950A00}"/>
              </a:ext>
            </a:extLst>
          </p:cNvPr>
          <p:cNvSpPr/>
          <p:nvPr/>
        </p:nvSpPr>
        <p:spPr>
          <a:xfrm rot="16200000">
            <a:off x="5237645" y="3264180"/>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F3490CA-61AD-4608-837E-F610FABF9352}"/>
              </a:ext>
            </a:extLst>
          </p:cNvPr>
          <p:cNvSpPr txBox="1"/>
          <p:nvPr/>
        </p:nvSpPr>
        <p:spPr>
          <a:xfrm>
            <a:off x="4843785" y="2585087"/>
            <a:ext cx="1610313" cy="369332"/>
          </a:xfrm>
          <a:prstGeom prst="rect">
            <a:avLst/>
          </a:prstGeom>
          <a:noFill/>
          <a:ln>
            <a:solidFill>
              <a:schemeClr val="accent1"/>
            </a:solidFill>
          </a:ln>
        </p:spPr>
        <p:txBody>
          <a:bodyPr wrap="none" rtlCol="0">
            <a:spAutoFit/>
          </a:bodyPr>
          <a:lstStyle/>
          <a:p>
            <a:r>
              <a:rPr lang="en-US" dirty="0"/>
              <a:t>Download data</a:t>
            </a:r>
          </a:p>
        </p:txBody>
      </p:sp>
      <p:sp>
        <p:nvSpPr>
          <p:cNvPr id="17" name="Arrow: Right 16">
            <a:extLst>
              <a:ext uri="{FF2B5EF4-FFF2-40B4-BE49-F238E27FC236}">
                <a16:creationId xmlns:a16="http://schemas.microsoft.com/office/drawing/2014/main" id="{E825044F-5DCE-487B-AEF5-AFADD3F7697F}"/>
              </a:ext>
            </a:extLst>
          </p:cNvPr>
          <p:cNvSpPr/>
          <p:nvPr/>
        </p:nvSpPr>
        <p:spPr>
          <a:xfrm>
            <a:off x="7673652" y="2509286"/>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B6E23B-D593-4408-8321-7867336D7B29}"/>
              </a:ext>
            </a:extLst>
          </p:cNvPr>
          <p:cNvSpPr txBox="1"/>
          <p:nvPr/>
        </p:nvSpPr>
        <p:spPr>
          <a:xfrm>
            <a:off x="9271400" y="2566936"/>
            <a:ext cx="179209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Perform analyses</a:t>
            </a:r>
          </a:p>
        </p:txBody>
      </p:sp>
      <p:sp>
        <p:nvSpPr>
          <p:cNvPr id="13" name="TextBox 12">
            <a:extLst>
              <a:ext uri="{FF2B5EF4-FFF2-40B4-BE49-F238E27FC236}">
                <a16:creationId xmlns:a16="http://schemas.microsoft.com/office/drawing/2014/main" id="{9ECF69C9-6F9F-4AD7-97A6-50BDA1CCAC4F}"/>
              </a:ext>
            </a:extLst>
          </p:cNvPr>
          <p:cNvSpPr txBox="1"/>
          <p:nvPr/>
        </p:nvSpPr>
        <p:spPr>
          <a:xfrm>
            <a:off x="8711696" y="5119245"/>
            <a:ext cx="2911503" cy="646331"/>
          </a:xfrm>
          <a:prstGeom prst="rect">
            <a:avLst/>
          </a:prstGeom>
          <a:noFill/>
          <a:ln>
            <a:solidFill>
              <a:schemeClr val="accent1"/>
            </a:solidFill>
          </a:ln>
        </p:spPr>
        <p:txBody>
          <a:bodyPr wrap="none" rtlCol="0">
            <a:spAutoFit/>
          </a:bodyPr>
          <a:lstStyle/>
          <a:p>
            <a:pPr algn="ctr"/>
            <a:r>
              <a:rPr lang="en-US" dirty="0"/>
              <a:t>Present results at conference</a:t>
            </a:r>
          </a:p>
          <a:p>
            <a:pPr algn="ctr"/>
            <a:r>
              <a:rPr lang="en-US" dirty="0"/>
              <a:t>Publish paper</a:t>
            </a:r>
          </a:p>
        </p:txBody>
      </p:sp>
      <p:sp>
        <p:nvSpPr>
          <p:cNvPr id="20" name="Arrow: Right 19">
            <a:extLst>
              <a:ext uri="{FF2B5EF4-FFF2-40B4-BE49-F238E27FC236}">
                <a16:creationId xmlns:a16="http://schemas.microsoft.com/office/drawing/2014/main" id="{0D69961E-F715-4238-B920-F01B5AEE16D4}"/>
              </a:ext>
            </a:extLst>
          </p:cNvPr>
          <p:cNvSpPr/>
          <p:nvPr/>
        </p:nvSpPr>
        <p:spPr>
          <a:xfrm rot="5400000">
            <a:off x="9815756" y="3934718"/>
            <a:ext cx="703385" cy="4846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Explosion: 8 Points 15">
            <a:extLst>
              <a:ext uri="{FF2B5EF4-FFF2-40B4-BE49-F238E27FC236}">
                <a16:creationId xmlns:a16="http://schemas.microsoft.com/office/drawing/2014/main" id="{3D7CDD14-41CA-42EF-B48C-B2A650C4E51C}"/>
              </a:ext>
            </a:extLst>
          </p:cNvPr>
          <p:cNvSpPr/>
          <p:nvPr/>
        </p:nvSpPr>
        <p:spPr>
          <a:xfrm>
            <a:off x="8025344" y="1450304"/>
            <a:ext cx="4129873" cy="2726730"/>
          </a:xfrm>
          <a:prstGeom prst="irregularSeal1">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4963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anim calcmode="lin" valueType="num">
                                      <p:cBhvr>
                                        <p:cTn id="8" dur="2000" fill="hold"/>
                                        <p:tgtEl>
                                          <p:spTgt spid="16"/>
                                        </p:tgtEl>
                                        <p:attrNameLst>
                                          <p:attrName>ppt_w</p:attrName>
                                        </p:attrNameLst>
                                      </p:cBhvr>
                                      <p:tavLst>
                                        <p:tav tm="0" fmla="#ppt_w*sin(2.5*pi*$)">
                                          <p:val>
                                            <p:fltVal val="0"/>
                                          </p:val>
                                        </p:tav>
                                        <p:tav tm="100000">
                                          <p:val>
                                            <p:fltVal val="1"/>
                                          </p:val>
                                        </p:tav>
                                      </p:tavLst>
                                    </p:anim>
                                    <p:anim calcmode="lin" valueType="num">
                                      <p:cBhvr>
                                        <p:cTn id="9"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6A1F-939A-41D6-AD62-80029A15AFA3}"/>
              </a:ext>
            </a:extLst>
          </p:cNvPr>
          <p:cNvSpPr>
            <a:spLocks noGrp="1"/>
          </p:cNvSpPr>
          <p:nvPr>
            <p:ph type="title"/>
          </p:nvPr>
        </p:nvSpPr>
        <p:spPr/>
        <p:txBody>
          <a:bodyPr/>
          <a:lstStyle/>
          <a:p>
            <a:r>
              <a:rPr lang="en-US" dirty="0"/>
              <a:t>We use bioinformatics to understand these questions</a:t>
            </a:r>
          </a:p>
        </p:txBody>
      </p:sp>
      <p:sp>
        <p:nvSpPr>
          <p:cNvPr id="3" name="Content Placeholder 2">
            <a:extLst>
              <a:ext uri="{FF2B5EF4-FFF2-40B4-BE49-F238E27FC236}">
                <a16:creationId xmlns:a16="http://schemas.microsoft.com/office/drawing/2014/main" id="{97F59538-11D1-43E8-85E1-ED0F8EC4E8C9}"/>
              </a:ext>
            </a:extLst>
          </p:cNvPr>
          <p:cNvSpPr>
            <a:spLocks noGrp="1"/>
          </p:cNvSpPr>
          <p:nvPr>
            <p:ph idx="1"/>
          </p:nvPr>
        </p:nvSpPr>
        <p:spPr/>
        <p:txBody>
          <a:bodyPr/>
          <a:lstStyle/>
          <a:p>
            <a:pPr marL="0" indent="0">
              <a:buNone/>
            </a:pPr>
            <a:r>
              <a:rPr lang="en-US" dirty="0"/>
              <a:t>We’ll cover two main areas </a:t>
            </a:r>
          </a:p>
          <a:p>
            <a:r>
              <a:rPr lang="en-US" dirty="0"/>
              <a:t>The shell or Bash/UNIX</a:t>
            </a:r>
          </a:p>
          <a:p>
            <a:r>
              <a:rPr lang="en-US" dirty="0"/>
              <a:t>R</a:t>
            </a:r>
          </a:p>
          <a:p>
            <a:endParaRPr lang="en-US" dirty="0"/>
          </a:p>
          <a:p>
            <a:pPr marL="0" indent="0">
              <a:buNone/>
            </a:pPr>
            <a:r>
              <a:rPr lang="en-US" dirty="0"/>
              <a:t>Many of these analyses are very computationally intensive</a:t>
            </a:r>
          </a:p>
          <a:p>
            <a:pPr marL="0" indent="0">
              <a:buNone/>
            </a:pPr>
            <a:endParaRPr lang="en-US" dirty="0"/>
          </a:p>
          <a:p>
            <a:pPr marL="0" indent="0">
              <a:buNone/>
            </a:pPr>
            <a:r>
              <a:rPr lang="en-US" dirty="0"/>
              <a:t>We will use a cloud computing resource called Jetstream</a:t>
            </a:r>
          </a:p>
        </p:txBody>
      </p:sp>
    </p:spTree>
    <p:extLst>
      <p:ext uri="{BB962C8B-B14F-4D97-AF65-F5344CB8AC3E}">
        <p14:creationId xmlns:p14="http://schemas.microsoft.com/office/powerpoint/2010/main" val="3591148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11835</TotalTime>
  <Words>687</Words>
  <Application>Microsoft Office PowerPoint</Application>
  <PresentationFormat>Widescreen</PresentationFormat>
  <Paragraphs>92</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Marine Genomics</vt:lpstr>
      <vt:lpstr>Internship</vt:lpstr>
      <vt:lpstr>Internship Application:  Due May 4th</vt:lpstr>
      <vt:lpstr>What is Marine Genomics?</vt:lpstr>
      <vt:lpstr>PowerPoint Presentation</vt:lpstr>
      <vt:lpstr>PowerPoint Presentation</vt:lpstr>
      <vt:lpstr>PowerPoint Presentation</vt:lpstr>
      <vt:lpstr>How do we do marine genomics?</vt:lpstr>
      <vt:lpstr>We use bioinformatics to understand these questions</vt:lpstr>
      <vt:lpstr>PowerPoint Presentation</vt:lpstr>
      <vt:lpstr>PowerPoint Presentation</vt:lpstr>
      <vt:lpstr>Jetstream via xsede</vt:lpstr>
      <vt:lpstr>Why learn bioinformatics?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Marine Genomics</dc:title>
  <dc:creator>Serena Caplins</dc:creator>
  <cp:lastModifiedBy>Serena Caplins</cp:lastModifiedBy>
  <cp:revision>61</cp:revision>
  <dcterms:created xsi:type="dcterms:W3CDTF">2021-02-19T22:46:16Z</dcterms:created>
  <dcterms:modified xsi:type="dcterms:W3CDTF">2021-03-23T19:11:48Z</dcterms:modified>
</cp:coreProperties>
</file>